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0878BD-F3DC-4D27-9F89-8C97D605F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6D38D19-9AC5-42CD-B9D4-CD623CAC9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055AEA-07A9-4340-9220-D9B3E419D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45FD-8684-433F-B450-2A5831952AA4}" type="datetimeFigureOut">
              <a:rPr lang="fr-FR" smtClean="0"/>
              <a:t>12/09/2021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C48477-D417-4B8D-9AB1-86FBEB7E4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3C9FAA-A7BB-4540-945C-C8A7DD3C5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B7BB-75AA-4500-8924-37FF53E21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72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6B0FD9-9840-465C-BB4A-81B4E7618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C96827-12D5-42C6-A8A7-15F9D990EB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F9EE70-3960-4339-80C1-46D67AB47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45FD-8684-433F-B450-2A5831952AA4}" type="datetimeFigureOut">
              <a:rPr lang="fr-FR" smtClean="0"/>
              <a:t>12/09/2021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AE36B1-D463-40CD-87BE-4DEB1CD0F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E27092-9BB8-4A3C-85F0-ED49B1B3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B7BB-75AA-4500-8924-37FF53E21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807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B24C4F4-0F5A-4B67-98E1-9F53799233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A95196F-A19B-42B9-B1CA-C749F32A2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CB77F0-9EEA-4A1F-B663-D96D8997D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45FD-8684-433F-B450-2A5831952AA4}" type="datetimeFigureOut">
              <a:rPr lang="fr-FR" smtClean="0"/>
              <a:t>12/09/2021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EEB6B1-A288-4D6A-B01C-6A3334B7A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08DC83-D599-4B48-B16E-3729C58C4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B7BB-75AA-4500-8924-37FF53E21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805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C26DEF-EF00-4719-B64C-8D27B9581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21899A-47BD-4C6D-9762-1D799AFAA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73688E-B96F-4541-91C0-864D2A9C7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45FD-8684-433F-B450-2A5831952AA4}" type="datetimeFigureOut">
              <a:rPr lang="fr-FR" smtClean="0"/>
              <a:t>12/09/2021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A85C14-C6B1-4927-8526-D3C7064CA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569367-7AB1-4689-A8AC-28B944B95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B7BB-75AA-4500-8924-37FF53E21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020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8F4E10-DB21-42E1-A223-2B72B4F8B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421AD7-F142-4C5D-89B2-DA111C7B4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4B5DD3-40F8-4C46-87FF-DB82B31DD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45FD-8684-433F-B450-2A5831952AA4}" type="datetimeFigureOut">
              <a:rPr lang="fr-FR" smtClean="0"/>
              <a:t>12/09/2021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A818F0-EB5D-49BF-8BB9-97CFCBD28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162ACE-8F39-47BF-AD7F-CDD19FCF4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B7BB-75AA-4500-8924-37FF53E21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508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5C4C03-3D01-4B8D-80E2-38507DEA0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7522E5-CEA2-430B-9E62-C62572E3E5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4A4DF35-AD5B-432F-A8E7-C3DE0AE2C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70A94A1-41EA-41B2-8552-2C0823893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45FD-8684-433F-B450-2A5831952AA4}" type="datetimeFigureOut">
              <a:rPr lang="fr-FR" smtClean="0"/>
              <a:t>12/09/2021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A35814-4991-44B7-A540-7D51FCF94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65F946-AD8B-459D-9616-F41030EAA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B7BB-75AA-4500-8924-37FF53E21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459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6051A2-2BF9-4641-8B11-CC3AA4E5B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46D035-06DE-40DC-AB8C-F7AD6D184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4732A1F-735F-46D8-8D91-6233FCB3D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D6A6BFC-7803-4AB0-B432-6F0E1C63CD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75622C7-6861-4314-8A52-5BC16D63A7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DCD3A9B-09DD-498E-9ED6-08E42CB5F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45FD-8684-433F-B450-2A5831952AA4}" type="datetimeFigureOut">
              <a:rPr lang="fr-FR" smtClean="0"/>
              <a:t>12/09/2021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C37B81D-33C8-4019-AE04-3B9D8160C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DE0D023-ED35-4A76-A4BB-C3DCFA1C6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B7BB-75AA-4500-8924-37FF53E21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278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EE8999-1332-4451-84C1-6EFDDD7AD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CCF723B-DCB9-4930-AD30-12A7BC49D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45FD-8684-433F-B450-2A5831952AA4}" type="datetimeFigureOut">
              <a:rPr lang="fr-FR" smtClean="0"/>
              <a:t>12/09/2021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497C3AD-1549-48D1-A936-6C7FB58C0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8D13FE0-54E4-4103-8F7D-66C59AE8F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B7BB-75AA-4500-8924-37FF53E21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72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3F312A1-2770-4FB3-9FC8-F4C051AE0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45FD-8684-433F-B450-2A5831952AA4}" type="datetimeFigureOut">
              <a:rPr lang="fr-FR" smtClean="0"/>
              <a:t>12/09/2021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54B35FA-14B2-4EA8-92B2-D397F9595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371EF3C-DDEB-4E90-8BEC-4A32CAFCC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B7BB-75AA-4500-8924-37FF53E21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767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CBF65F-58A4-4CDD-B4F0-991E50137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88A8D9-2D26-4637-A4E8-BAFE4A3F6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B9D27F0-7162-42A8-92F0-E6D6DBF8B7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5038CC7-C48A-4E1B-AC78-58DC47DCF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45FD-8684-433F-B450-2A5831952AA4}" type="datetimeFigureOut">
              <a:rPr lang="fr-FR" smtClean="0"/>
              <a:t>12/09/2021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830019-F31B-4E27-9639-49D576D85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E7A076-E89C-41A0-B1AE-E1BDBC767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B7BB-75AA-4500-8924-37FF53E21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3897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FADF65-88A2-47F0-B449-DC425E058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54650A9-8B6E-4ED9-85EB-135385D0DD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D5FAA49-4969-4907-ADB3-31DA56A0F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201F3E8-A6E9-44F3-9271-963A308CE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45FD-8684-433F-B450-2A5831952AA4}" type="datetimeFigureOut">
              <a:rPr lang="fr-FR" smtClean="0"/>
              <a:t>12/09/2021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9D6E419-0173-44A2-8C8B-045BF8A90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ACA53F-D53D-4EEB-81CE-D61381698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B7BB-75AA-4500-8924-37FF53E21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735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21BA7E8-4688-429C-86FB-7ADB8BFA3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6EE3995-5DB6-47EF-B766-DAF67FFD5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A2C452-DEA0-4C04-84FB-636279EDFB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D45FD-8684-433F-B450-2A5831952AA4}" type="datetimeFigureOut">
              <a:rPr lang="fr-FR" smtClean="0"/>
              <a:t>12/09/2021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0DB2A1-C522-4DE2-B201-667D522943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EC20E0-BCF3-457D-964F-1865BCEB6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3B7BB-75AA-4500-8924-37FF53E21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12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431E47-0EA7-4B82-80F1-55872B47EF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525" y="1122363"/>
            <a:ext cx="9886950" cy="2830511"/>
          </a:xfrm>
        </p:spPr>
        <p:txBody>
          <a:bodyPr>
            <a:normAutofit/>
          </a:bodyPr>
          <a:lstStyle/>
          <a:p>
            <a:r>
              <a:rPr lang="fr-FR" b="1" dirty="0"/>
              <a:t>Réforme des études de santé :</a:t>
            </a:r>
            <a:br>
              <a:rPr lang="fr-FR" b="1" dirty="0"/>
            </a:br>
            <a:r>
              <a:rPr lang="fr-FR" b="1" dirty="0"/>
              <a:t>PASS et LAS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58D83A4C-3B90-44D2-AE3E-022AD11ECDC0}"/>
              </a:ext>
            </a:extLst>
          </p:cNvPr>
          <p:cNvCxnSpPr/>
          <p:nvPr/>
        </p:nvCxnSpPr>
        <p:spPr>
          <a:xfrm>
            <a:off x="690562" y="4400550"/>
            <a:ext cx="1081087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092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12322A-B9DC-4802-8293-570B9976F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0"/>
            <a:ext cx="10515600" cy="1325563"/>
          </a:xfrm>
        </p:spPr>
        <p:txBody>
          <a:bodyPr/>
          <a:lstStyle/>
          <a:p>
            <a:r>
              <a:rPr lang="fr-FR" dirty="0"/>
              <a:t>Le déroulement de l’année de PASS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01687F-C95C-4F29-AD5C-C47A2AA34F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3875" y="1466851"/>
            <a:ext cx="5181600" cy="539114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2800" b="1" dirty="0"/>
              <a:t>SORBONNE </a:t>
            </a:r>
            <a:r>
              <a:rPr lang="fr-FR" sz="2800" b="1" cap="all" dirty="0"/>
              <a:t>université</a:t>
            </a:r>
          </a:p>
          <a:p>
            <a:pPr marL="0" indent="0">
              <a:buNone/>
            </a:pPr>
            <a:endParaRPr lang="fr-FR" sz="2600" b="1" dirty="0"/>
          </a:p>
          <a:p>
            <a:r>
              <a:rPr lang="fr-FR" sz="2600" b="1" dirty="0"/>
              <a:t>1</a:t>
            </a:r>
            <a:r>
              <a:rPr lang="fr-FR" sz="2600" b="1" baseline="30000" dirty="0"/>
              <a:t>er</a:t>
            </a:r>
            <a:r>
              <a:rPr lang="fr-FR" sz="2600" b="1" dirty="0"/>
              <a:t> semestre (S1) </a:t>
            </a:r>
            <a:r>
              <a:rPr lang="fr-FR" sz="2600" dirty="0"/>
              <a:t>= septembre – décembre :</a:t>
            </a:r>
          </a:p>
          <a:p>
            <a:pPr marL="0" indent="0">
              <a:buNone/>
            </a:pPr>
            <a:r>
              <a:rPr lang="fr-FR" sz="2000" dirty="0"/>
              <a:t>Matières de majeure + mineure à travailler (CM + ED)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FF0000"/>
                </a:solidFill>
              </a:rPr>
              <a:t> </a:t>
            </a:r>
            <a:r>
              <a:rPr lang="fr-FR" sz="2000" b="1" dirty="0">
                <a:solidFill>
                  <a:srgbClr val="FF0000"/>
                </a:solidFill>
              </a:rPr>
              <a:t>Concours mi décembre</a:t>
            </a:r>
          </a:p>
          <a:p>
            <a:pPr>
              <a:buFont typeface="Wingdings" panose="05000000000000000000" pitchFamily="2" charset="2"/>
              <a:buChar char="à"/>
            </a:pPr>
            <a:endParaRPr lang="fr-FR" sz="2000" b="1" dirty="0">
              <a:solidFill>
                <a:srgbClr val="FF000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fr-FR" sz="2100" i="1" dirty="0"/>
              <a:t>Vacances de Noël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fr-FR" sz="2000" i="1" dirty="0"/>
          </a:p>
          <a:p>
            <a:r>
              <a:rPr lang="fr-FR" sz="2600" b="1" dirty="0"/>
              <a:t>2</a:t>
            </a:r>
            <a:r>
              <a:rPr lang="fr-FR" sz="2600" b="1" baseline="30000" dirty="0"/>
              <a:t>ème</a:t>
            </a:r>
            <a:r>
              <a:rPr lang="fr-FR" sz="2600" b="1" dirty="0"/>
              <a:t> semestre (S2) </a:t>
            </a:r>
            <a:r>
              <a:rPr lang="fr-FR" sz="2600" dirty="0"/>
              <a:t>= janvier – mai </a:t>
            </a:r>
          </a:p>
          <a:p>
            <a:pPr marL="0" indent="0">
              <a:buNone/>
            </a:pPr>
            <a:r>
              <a:rPr lang="fr-FR" sz="2000" dirty="0"/>
              <a:t>Matières de majeure + mineure à travailler (CM +ED)</a:t>
            </a:r>
          </a:p>
          <a:p>
            <a:pPr marL="0" indent="0">
              <a:buNone/>
            </a:pPr>
            <a:r>
              <a:rPr lang="fr-FR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Concours début mai </a:t>
            </a:r>
          </a:p>
          <a:p>
            <a:pPr>
              <a:buFont typeface="Wingdings" panose="05000000000000000000" pitchFamily="2" charset="2"/>
              <a:buChar char="à"/>
            </a:pPr>
            <a:endParaRPr lang="fr-FR" sz="20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fr-FR" sz="2600" b="1" dirty="0">
                <a:sym typeface="Wingdings" panose="05000000000000000000" pitchFamily="2" charset="2"/>
              </a:rPr>
              <a:t>Oral en juin pour les non admissibles</a:t>
            </a:r>
            <a:endParaRPr lang="fr-FR" sz="2600" b="1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7421B12-DF29-461E-9AE4-4F9A3BC10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6527" y="1466851"/>
            <a:ext cx="5181600" cy="52673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2800" b="1" cap="all" dirty="0"/>
              <a:t>Université de paris</a:t>
            </a:r>
          </a:p>
          <a:p>
            <a:pPr marL="0" indent="0">
              <a:buNone/>
            </a:pPr>
            <a:endParaRPr lang="fr-FR" sz="2000" b="1" dirty="0"/>
          </a:p>
          <a:p>
            <a:r>
              <a:rPr lang="fr-FR" sz="2600" b="1" dirty="0"/>
              <a:t>1</a:t>
            </a:r>
            <a:r>
              <a:rPr lang="fr-FR" sz="2600" b="1" baseline="30000" dirty="0"/>
              <a:t>er</a:t>
            </a:r>
            <a:r>
              <a:rPr lang="fr-FR" sz="2600" b="1" dirty="0"/>
              <a:t> semestre (S1) </a:t>
            </a:r>
            <a:r>
              <a:rPr lang="fr-FR" sz="2600" dirty="0"/>
              <a:t>= septembre – décembre :</a:t>
            </a:r>
          </a:p>
          <a:p>
            <a:pPr marL="0" indent="0">
              <a:buNone/>
            </a:pPr>
            <a:r>
              <a:rPr lang="fr-FR" sz="2000" dirty="0"/>
              <a:t>Matières de </a:t>
            </a:r>
            <a:r>
              <a:rPr lang="fr-FR" sz="2000" b="1" dirty="0"/>
              <a:t>MAJEURE SEULEMENT </a:t>
            </a:r>
            <a:r>
              <a:rPr lang="fr-FR" sz="2000" dirty="0"/>
              <a:t>à travailler (CM + ED)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FF0000"/>
                </a:solidFill>
              </a:rPr>
              <a:t> </a:t>
            </a:r>
            <a:r>
              <a:rPr lang="fr-FR" sz="2000" b="1" dirty="0">
                <a:solidFill>
                  <a:srgbClr val="FF0000"/>
                </a:solidFill>
              </a:rPr>
              <a:t>Concours mi décembre</a:t>
            </a:r>
          </a:p>
          <a:p>
            <a:pPr marL="0" indent="0" algn="ctr">
              <a:buNone/>
            </a:pPr>
            <a:endParaRPr lang="fr-FR" sz="2000" i="1" dirty="0"/>
          </a:p>
          <a:p>
            <a:pPr marL="0" indent="0" algn="ctr">
              <a:buNone/>
            </a:pPr>
            <a:r>
              <a:rPr lang="fr-FR" sz="2000" i="1" dirty="0"/>
              <a:t>Vacances de Noël </a:t>
            </a:r>
          </a:p>
          <a:p>
            <a:pPr marL="0" indent="0" algn="ctr">
              <a:buNone/>
            </a:pPr>
            <a:endParaRPr lang="fr-FR" sz="2000" i="1" dirty="0"/>
          </a:p>
          <a:p>
            <a:r>
              <a:rPr lang="fr-FR" sz="2600" b="1" dirty="0"/>
              <a:t>2</a:t>
            </a:r>
            <a:r>
              <a:rPr lang="fr-FR" sz="2600" b="1" baseline="30000" dirty="0"/>
              <a:t>ème</a:t>
            </a:r>
            <a:r>
              <a:rPr lang="fr-FR" sz="2600" b="1" dirty="0"/>
              <a:t> semestre (S2) </a:t>
            </a:r>
            <a:r>
              <a:rPr lang="fr-FR" sz="2600" dirty="0"/>
              <a:t>= janvier – </a:t>
            </a:r>
            <a:r>
              <a:rPr lang="fr-FR" sz="2600" b="1" dirty="0"/>
              <a:t>MARS </a:t>
            </a:r>
          </a:p>
          <a:p>
            <a:pPr marL="0" indent="0">
              <a:buNone/>
            </a:pPr>
            <a:r>
              <a:rPr lang="fr-FR" sz="2000" dirty="0"/>
              <a:t>Matières de </a:t>
            </a:r>
            <a:r>
              <a:rPr lang="fr-FR" sz="2000" b="1" dirty="0"/>
              <a:t>MAJEURE SEULEMENT </a:t>
            </a:r>
            <a:r>
              <a:rPr lang="fr-FR" sz="2000" dirty="0"/>
              <a:t>à travailler (CM + ED)</a:t>
            </a:r>
          </a:p>
          <a:p>
            <a:pPr marL="0" indent="0">
              <a:buNone/>
            </a:pPr>
            <a:r>
              <a:rPr lang="fr-FR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 Concours en MARS </a:t>
            </a:r>
          </a:p>
          <a:p>
            <a:pPr marL="0" indent="0">
              <a:buNone/>
            </a:pPr>
            <a:endParaRPr lang="fr-FR" sz="26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fr-FR" sz="2600" b="1" dirty="0">
                <a:sym typeface="Wingdings" panose="05000000000000000000" pitchFamily="2" charset="2"/>
              </a:rPr>
              <a:t>Mineure </a:t>
            </a:r>
            <a:r>
              <a:rPr lang="fr-FR" sz="2600" dirty="0">
                <a:sym typeface="Wingdings" panose="05000000000000000000" pitchFamily="2" charset="2"/>
              </a:rPr>
              <a:t>à travailler =  mars – mai  </a:t>
            </a:r>
          </a:p>
          <a:p>
            <a:pPr marL="0" indent="0">
              <a:buNone/>
            </a:pPr>
            <a:r>
              <a:rPr lang="fr-FR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Concours en mai</a:t>
            </a:r>
          </a:p>
          <a:p>
            <a:pPr marL="0" indent="0">
              <a:buNone/>
            </a:pPr>
            <a:endParaRPr lang="fr-FR" sz="20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fr-FR" sz="2600" b="1" dirty="0">
                <a:sym typeface="Wingdings" panose="05000000000000000000" pitchFamily="2" charset="2"/>
              </a:rPr>
              <a:t>Oral en juin pour les non admissibles</a:t>
            </a:r>
            <a:endParaRPr lang="fr-FR" sz="2600" b="1" dirty="0"/>
          </a:p>
          <a:p>
            <a:pPr marL="0" indent="0">
              <a:buNone/>
            </a:pPr>
            <a:endParaRPr lang="fr-FR" sz="20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64B8851D-2D58-4506-825F-985357575CB2}"/>
              </a:ext>
            </a:extLst>
          </p:cNvPr>
          <p:cNvCxnSpPr/>
          <p:nvPr/>
        </p:nvCxnSpPr>
        <p:spPr>
          <a:xfrm flipH="1" flipV="1">
            <a:off x="6134100" y="1539875"/>
            <a:ext cx="38100" cy="50228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9296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0CE665-301C-46CB-BFC6-10C1E9F6F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/>
              <a:t>Les </a:t>
            </a:r>
            <a:r>
              <a:rPr lang="fr-FR" sz="4000" dirty="0">
                <a:solidFill>
                  <a:srgbClr val="FF0000"/>
                </a:solidFill>
              </a:rPr>
              <a:t>places en 2</a:t>
            </a:r>
            <a:r>
              <a:rPr lang="fr-FR" sz="4000" baseline="30000" dirty="0">
                <a:solidFill>
                  <a:srgbClr val="FF0000"/>
                </a:solidFill>
              </a:rPr>
              <a:t>ème</a:t>
            </a:r>
            <a:r>
              <a:rPr lang="fr-FR" sz="4000" dirty="0">
                <a:solidFill>
                  <a:srgbClr val="FF0000"/>
                </a:solidFill>
              </a:rPr>
              <a:t> année </a:t>
            </a:r>
            <a:r>
              <a:rPr lang="fr-FR" sz="4000" dirty="0"/>
              <a:t>accordées à la fin de la PASS </a:t>
            </a:r>
            <a:br>
              <a:rPr lang="fr-FR" sz="4000" dirty="0"/>
            </a:br>
            <a:r>
              <a:rPr lang="fr-FR" sz="4000" dirty="0"/>
              <a:t>en 2020-2021</a:t>
            </a:r>
          </a:p>
        </p:txBody>
      </p:sp>
      <p:sp>
        <p:nvSpPr>
          <p:cNvPr id="22" name="Google Shape;261;p40">
            <a:extLst>
              <a:ext uri="{FF2B5EF4-FFF2-40B4-BE49-F238E27FC236}">
                <a16:creationId xmlns:a16="http://schemas.microsoft.com/office/drawing/2014/main" id="{E507D923-5B9E-496B-B415-1BE6872E3065}"/>
              </a:ext>
            </a:extLst>
          </p:cNvPr>
          <p:cNvSpPr txBox="1">
            <a:spLocks/>
          </p:cNvSpPr>
          <p:nvPr/>
        </p:nvSpPr>
        <p:spPr>
          <a:xfrm>
            <a:off x="1205888" y="1746244"/>
            <a:ext cx="3927176" cy="5781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fr-FR" sz="2800" b="1" dirty="0">
                <a:latin typeface="+mn-lt"/>
              </a:rPr>
              <a:t>SORBONNE UNIVERSITE</a:t>
            </a:r>
          </a:p>
        </p:txBody>
      </p:sp>
      <p:sp>
        <p:nvSpPr>
          <p:cNvPr id="23" name="Google Shape;261;p40">
            <a:extLst>
              <a:ext uri="{FF2B5EF4-FFF2-40B4-BE49-F238E27FC236}">
                <a16:creationId xmlns:a16="http://schemas.microsoft.com/office/drawing/2014/main" id="{C1272260-7887-4329-AA4A-24CF8FD5C8D5}"/>
              </a:ext>
            </a:extLst>
          </p:cNvPr>
          <p:cNvSpPr txBox="1">
            <a:spLocks/>
          </p:cNvSpPr>
          <p:nvPr/>
        </p:nvSpPr>
        <p:spPr>
          <a:xfrm>
            <a:off x="7473519" y="1680428"/>
            <a:ext cx="3927176" cy="5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Ubuntu"/>
              <a:buNone/>
              <a:defRPr sz="2400" b="1" i="0" u="none" strike="noStrike" cap="non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vo"/>
              <a:buNone/>
              <a:defRPr sz="4000" b="0" i="0" u="none" strike="noStrike" cap="none">
                <a:solidFill>
                  <a:schemeClr val="dk1"/>
                </a:solidFill>
                <a:latin typeface="Arvo"/>
                <a:ea typeface="Arvo"/>
                <a:cs typeface="Arvo"/>
                <a:sym typeface="Arv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vo"/>
              <a:buNone/>
              <a:defRPr sz="4000" b="0" i="0" u="none" strike="noStrike" cap="none">
                <a:solidFill>
                  <a:schemeClr val="dk1"/>
                </a:solidFill>
                <a:latin typeface="Arvo"/>
                <a:ea typeface="Arvo"/>
                <a:cs typeface="Arvo"/>
                <a:sym typeface="Arv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vo"/>
              <a:buNone/>
              <a:defRPr sz="4000" b="0" i="0" u="none" strike="noStrike" cap="none">
                <a:solidFill>
                  <a:schemeClr val="dk1"/>
                </a:solidFill>
                <a:latin typeface="Arvo"/>
                <a:ea typeface="Arvo"/>
                <a:cs typeface="Arvo"/>
                <a:sym typeface="Arv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vo"/>
              <a:buNone/>
              <a:defRPr sz="4000" b="0" i="0" u="none" strike="noStrike" cap="none">
                <a:solidFill>
                  <a:schemeClr val="dk1"/>
                </a:solidFill>
                <a:latin typeface="Arvo"/>
                <a:ea typeface="Arvo"/>
                <a:cs typeface="Arvo"/>
                <a:sym typeface="Arv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vo"/>
              <a:buNone/>
              <a:defRPr sz="4000" b="0" i="0" u="none" strike="noStrike" cap="none">
                <a:solidFill>
                  <a:schemeClr val="dk1"/>
                </a:solidFill>
                <a:latin typeface="Arvo"/>
                <a:ea typeface="Arvo"/>
                <a:cs typeface="Arvo"/>
                <a:sym typeface="Arv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vo"/>
              <a:buNone/>
              <a:defRPr sz="4000" b="0" i="0" u="none" strike="noStrike" cap="none">
                <a:solidFill>
                  <a:schemeClr val="dk1"/>
                </a:solidFill>
                <a:latin typeface="Arvo"/>
                <a:ea typeface="Arvo"/>
                <a:cs typeface="Arvo"/>
                <a:sym typeface="Arv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vo"/>
              <a:buNone/>
              <a:defRPr sz="4000" b="0" i="0" u="none" strike="noStrike" cap="none">
                <a:solidFill>
                  <a:schemeClr val="dk1"/>
                </a:solidFill>
                <a:latin typeface="Arvo"/>
                <a:ea typeface="Arvo"/>
                <a:cs typeface="Arvo"/>
                <a:sym typeface="Arv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vo"/>
              <a:buNone/>
              <a:defRPr sz="4000" b="0" i="0" u="none" strike="noStrike" cap="none">
                <a:solidFill>
                  <a:schemeClr val="dk1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pPr algn="ctr">
              <a:buSzPts val="1100"/>
              <a:buFont typeface="Arial"/>
              <a:buNone/>
            </a:pPr>
            <a:r>
              <a:rPr lang="fr-FR" sz="2800" dirty="0">
                <a:latin typeface="+mn-lt"/>
              </a:rPr>
              <a:t>UNIVERSITE DE PARIS</a:t>
            </a:r>
          </a:p>
        </p:txBody>
      </p:sp>
      <p:sp>
        <p:nvSpPr>
          <p:cNvPr id="28" name="Google Shape;747;p54">
            <a:extLst>
              <a:ext uri="{FF2B5EF4-FFF2-40B4-BE49-F238E27FC236}">
                <a16:creationId xmlns:a16="http://schemas.microsoft.com/office/drawing/2014/main" id="{8B9E7BB4-6B28-4E57-8D60-0F29BDAF4B22}"/>
              </a:ext>
            </a:extLst>
          </p:cNvPr>
          <p:cNvSpPr txBox="1"/>
          <p:nvPr/>
        </p:nvSpPr>
        <p:spPr>
          <a:xfrm>
            <a:off x="482664" y="2950057"/>
            <a:ext cx="2040978" cy="764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800" b="1" dirty="0">
                <a:latin typeface="Ubuntu Light" panose="020B0604020202020204" charset="0"/>
                <a:ea typeface="Ubuntu"/>
                <a:cs typeface="Ubuntu"/>
                <a:sym typeface="Ubuntu"/>
              </a:rPr>
              <a:t>300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 dirty="0">
                <a:ea typeface="Ubuntu"/>
                <a:cs typeface="Ubuntu"/>
                <a:sym typeface="Ubuntu"/>
              </a:rPr>
              <a:t>Médecine</a:t>
            </a:r>
            <a:br>
              <a:rPr lang="es" sz="2000" dirty="0">
                <a:latin typeface="Ubuntu Light" panose="020B0604020202020204" charset="0"/>
                <a:ea typeface="Ubuntu"/>
                <a:cs typeface="Ubuntu"/>
                <a:sym typeface="Ubuntu"/>
              </a:rPr>
            </a:br>
            <a:endParaRPr dirty="0">
              <a:latin typeface="Ubuntu Light" panose="020B0604020202020204" charset="0"/>
              <a:ea typeface="Ubuntu"/>
              <a:cs typeface="Ubuntu"/>
              <a:sym typeface="Ubuntu"/>
            </a:endParaRPr>
          </a:p>
        </p:txBody>
      </p:sp>
      <p:sp>
        <p:nvSpPr>
          <p:cNvPr id="31" name="Google Shape;745;p54">
            <a:extLst>
              <a:ext uri="{FF2B5EF4-FFF2-40B4-BE49-F238E27FC236}">
                <a16:creationId xmlns:a16="http://schemas.microsoft.com/office/drawing/2014/main" id="{EF3258DF-00FA-4418-95C9-59BA2EB2B6CF}"/>
              </a:ext>
            </a:extLst>
          </p:cNvPr>
          <p:cNvSpPr/>
          <p:nvPr/>
        </p:nvSpPr>
        <p:spPr>
          <a:xfrm>
            <a:off x="5095932" y="3388450"/>
            <a:ext cx="1123229" cy="799928"/>
          </a:xfrm>
          <a:prstGeom prst="rect">
            <a:avLst/>
          </a:prstGeom>
          <a:noFill/>
          <a:ln w="2857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746;p54">
            <a:extLst>
              <a:ext uri="{FF2B5EF4-FFF2-40B4-BE49-F238E27FC236}">
                <a16:creationId xmlns:a16="http://schemas.microsoft.com/office/drawing/2014/main" id="{C4E37CD1-D748-4E0A-BF87-4812664FB120}"/>
              </a:ext>
            </a:extLst>
          </p:cNvPr>
          <p:cNvSpPr/>
          <p:nvPr/>
        </p:nvSpPr>
        <p:spPr>
          <a:xfrm>
            <a:off x="7514702" y="3388450"/>
            <a:ext cx="1123229" cy="799928"/>
          </a:xfrm>
          <a:prstGeom prst="rect">
            <a:avLst/>
          </a:prstGeom>
          <a:noFill/>
          <a:ln w="2857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747;p54">
            <a:extLst>
              <a:ext uri="{FF2B5EF4-FFF2-40B4-BE49-F238E27FC236}">
                <a16:creationId xmlns:a16="http://schemas.microsoft.com/office/drawing/2014/main" id="{F3B4400C-C364-4A93-89B9-2088DE5A5DBF}"/>
              </a:ext>
            </a:extLst>
          </p:cNvPr>
          <p:cNvSpPr txBox="1"/>
          <p:nvPr/>
        </p:nvSpPr>
        <p:spPr>
          <a:xfrm>
            <a:off x="3403770" y="2950057"/>
            <a:ext cx="1797430" cy="764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800" b="1" dirty="0">
                <a:ea typeface="Ubuntu"/>
                <a:cs typeface="Ubuntu"/>
                <a:sym typeface="Ubuntu"/>
              </a:rPr>
              <a:t>96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 dirty="0">
                <a:ea typeface="Ubuntu"/>
                <a:cs typeface="Ubuntu"/>
                <a:sym typeface="Ubuntu"/>
              </a:rPr>
              <a:t>Pharmacie</a:t>
            </a:r>
            <a:br>
              <a:rPr lang="es" sz="2000" dirty="0">
                <a:ea typeface="Ubuntu"/>
                <a:cs typeface="Ubuntu"/>
                <a:sym typeface="Ubuntu"/>
              </a:rPr>
            </a:br>
            <a:endParaRPr sz="2000" dirty="0">
              <a:ea typeface="Ubuntu"/>
              <a:cs typeface="Ubuntu"/>
              <a:sym typeface="Ubuntu"/>
            </a:endParaRPr>
          </a:p>
        </p:txBody>
      </p:sp>
      <p:sp>
        <p:nvSpPr>
          <p:cNvPr id="34" name="Google Shape;747;p54">
            <a:extLst>
              <a:ext uri="{FF2B5EF4-FFF2-40B4-BE49-F238E27FC236}">
                <a16:creationId xmlns:a16="http://schemas.microsoft.com/office/drawing/2014/main" id="{8F38C8C7-458F-4D80-A0A3-D1F550870FAD}"/>
              </a:ext>
            </a:extLst>
          </p:cNvPr>
          <p:cNvSpPr txBox="1"/>
          <p:nvPr/>
        </p:nvSpPr>
        <p:spPr>
          <a:xfrm>
            <a:off x="115460" y="4171363"/>
            <a:ext cx="2837290" cy="764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800" b="1" dirty="0">
                <a:latin typeface="Ubuntu Light" panose="020B0604020202020204" charset="0"/>
                <a:ea typeface="Ubuntu"/>
                <a:cs typeface="Ubuntu"/>
                <a:sym typeface="Ubuntu"/>
              </a:rPr>
              <a:t>25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 dirty="0">
                <a:latin typeface="Ubuntu Light" panose="020B0604020202020204" charset="0"/>
                <a:ea typeface="Ubuntu"/>
                <a:cs typeface="Ubuntu"/>
                <a:sym typeface="Ubuntu"/>
              </a:rPr>
              <a:t>Odontologie (=</a:t>
            </a:r>
            <a:r>
              <a:rPr lang="es" sz="2000" dirty="0">
                <a:ea typeface="Ubuntu"/>
                <a:cs typeface="Ubuntu"/>
                <a:sym typeface="Ubuntu"/>
              </a:rPr>
              <a:t>chirurgien-dentiste</a:t>
            </a:r>
            <a:r>
              <a:rPr lang="es" sz="2000" dirty="0">
                <a:latin typeface="Ubuntu Light" panose="020B0604020202020204" charset="0"/>
                <a:ea typeface="Ubuntu"/>
                <a:cs typeface="Ubuntu"/>
                <a:sym typeface="Ubuntu"/>
              </a:rPr>
              <a:t>) </a:t>
            </a:r>
            <a:br>
              <a:rPr lang="es" sz="1200" dirty="0">
                <a:solidFill>
                  <a:schemeClr val="lt2"/>
                </a:solidFill>
                <a:latin typeface="Ubuntu Light" panose="020B0604020202020204" charset="0"/>
                <a:ea typeface="Ubuntu"/>
                <a:cs typeface="Ubuntu"/>
                <a:sym typeface="Ubuntu"/>
              </a:rPr>
            </a:br>
            <a:endParaRPr sz="1200" dirty="0">
              <a:solidFill>
                <a:schemeClr val="lt2"/>
              </a:solidFill>
              <a:latin typeface="Ubuntu Light" panose="020B0604020202020204" charset="0"/>
              <a:ea typeface="Ubuntu"/>
              <a:cs typeface="Ubuntu"/>
              <a:sym typeface="Ubuntu"/>
            </a:endParaRPr>
          </a:p>
        </p:txBody>
      </p:sp>
      <p:sp>
        <p:nvSpPr>
          <p:cNvPr id="35" name="Google Shape;747;p54">
            <a:extLst>
              <a:ext uri="{FF2B5EF4-FFF2-40B4-BE49-F238E27FC236}">
                <a16:creationId xmlns:a16="http://schemas.microsoft.com/office/drawing/2014/main" id="{9805F689-0C1E-4E16-AB88-AE9A1D2608B7}"/>
              </a:ext>
            </a:extLst>
          </p:cNvPr>
          <p:cNvSpPr txBox="1"/>
          <p:nvPr/>
        </p:nvSpPr>
        <p:spPr>
          <a:xfrm>
            <a:off x="3178686" y="4120137"/>
            <a:ext cx="2232333" cy="764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800" b="1" dirty="0">
                <a:latin typeface="Ubuntu Light" panose="020B0604020202020204" charset="0"/>
                <a:ea typeface="Ubuntu"/>
                <a:cs typeface="Ubuntu"/>
                <a:sym typeface="Ubuntu"/>
              </a:rPr>
              <a:t>24</a:t>
            </a:r>
            <a:endParaRPr lang="es" sz="2800" dirty="0">
              <a:latin typeface="Ubuntu Light" panose="020B0604020202020204" charset="0"/>
              <a:ea typeface="Ubuntu"/>
              <a:cs typeface="Ubuntu"/>
              <a:sym typeface="Ubuntu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 dirty="0">
                <a:latin typeface="Ubuntu Light" panose="020B0604020202020204" charset="0"/>
                <a:ea typeface="Ubuntu"/>
                <a:cs typeface="Ubuntu"/>
                <a:sym typeface="Ubuntu"/>
              </a:rPr>
              <a:t>Maïeutique (=sage femme)</a:t>
            </a:r>
            <a:br>
              <a:rPr lang="es" sz="1200" dirty="0">
                <a:solidFill>
                  <a:schemeClr val="lt2"/>
                </a:solidFill>
                <a:latin typeface="Ubuntu Light" panose="020B0604020202020204" charset="0"/>
                <a:ea typeface="Ubuntu"/>
                <a:cs typeface="Ubuntu"/>
                <a:sym typeface="Ubuntu"/>
              </a:rPr>
            </a:br>
            <a:endParaRPr sz="1200" dirty="0">
              <a:solidFill>
                <a:schemeClr val="lt2"/>
              </a:solidFill>
              <a:latin typeface="Ubuntu Light" panose="020B0604020202020204" charset="0"/>
              <a:ea typeface="Ubuntu"/>
              <a:cs typeface="Ubuntu"/>
              <a:sym typeface="Ubuntu"/>
            </a:endParaRPr>
          </a:p>
        </p:txBody>
      </p:sp>
      <p:sp>
        <p:nvSpPr>
          <p:cNvPr id="36" name="Google Shape;747;p54">
            <a:extLst>
              <a:ext uri="{FF2B5EF4-FFF2-40B4-BE49-F238E27FC236}">
                <a16:creationId xmlns:a16="http://schemas.microsoft.com/office/drawing/2014/main" id="{7C74ED2E-D827-411A-86DD-794C8CB5DBF5}"/>
              </a:ext>
            </a:extLst>
          </p:cNvPr>
          <p:cNvSpPr txBox="1"/>
          <p:nvPr/>
        </p:nvSpPr>
        <p:spPr>
          <a:xfrm>
            <a:off x="7118446" y="2850815"/>
            <a:ext cx="2209800" cy="756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800" b="1" dirty="0">
                <a:ea typeface="Ubuntu"/>
                <a:cs typeface="Ubuntu"/>
                <a:sym typeface="Ubuntu"/>
              </a:rPr>
              <a:t>520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 dirty="0">
                <a:ea typeface="Ubuntu"/>
                <a:cs typeface="Ubuntu"/>
                <a:sym typeface="Ubuntu"/>
              </a:rPr>
              <a:t>Médecine</a:t>
            </a:r>
            <a:br>
              <a:rPr lang="es" sz="2000" dirty="0">
                <a:ea typeface="Ubuntu"/>
                <a:cs typeface="Ubuntu"/>
                <a:sym typeface="Ubuntu"/>
              </a:rPr>
            </a:br>
            <a:endParaRPr sz="2000" dirty="0">
              <a:ea typeface="Ubuntu"/>
              <a:cs typeface="Ubuntu"/>
              <a:sym typeface="Ubuntu"/>
            </a:endParaRPr>
          </a:p>
        </p:txBody>
      </p:sp>
      <p:sp>
        <p:nvSpPr>
          <p:cNvPr id="37" name="Google Shape;747;p54">
            <a:extLst>
              <a:ext uri="{FF2B5EF4-FFF2-40B4-BE49-F238E27FC236}">
                <a16:creationId xmlns:a16="http://schemas.microsoft.com/office/drawing/2014/main" id="{D77B3FE9-92EB-4F82-BFF6-1312DAD15682}"/>
              </a:ext>
            </a:extLst>
          </p:cNvPr>
          <p:cNvSpPr txBox="1"/>
          <p:nvPr/>
        </p:nvSpPr>
        <p:spPr>
          <a:xfrm>
            <a:off x="9910971" y="2817255"/>
            <a:ext cx="1798365" cy="756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800" b="1" dirty="0">
                <a:latin typeface="Ubuntu Light" panose="020B0604020202020204" charset="0"/>
                <a:ea typeface="Ubuntu"/>
                <a:cs typeface="Ubuntu"/>
                <a:sym typeface="Ubuntu"/>
              </a:rPr>
              <a:t>173</a:t>
            </a:r>
            <a:endParaRPr lang="es" sz="1200" dirty="0">
              <a:latin typeface="Ubuntu Light" panose="020B0604020202020204" charset="0"/>
              <a:ea typeface="Ubuntu"/>
              <a:cs typeface="Ubuntu"/>
              <a:sym typeface="Ubuntu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 dirty="0">
                <a:latin typeface="Ubuntu Light" panose="020B0604020202020204" charset="0"/>
                <a:ea typeface="Ubuntu"/>
                <a:cs typeface="Ubuntu"/>
                <a:sym typeface="Ubuntu"/>
              </a:rPr>
              <a:t>Pharmacie</a:t>
            </a:r>
            <a:br>
              <a:rPr lang="es" sz="2000" dirty="0">
                <a:latin typeface="Ubuntu Light" panose="020B0604020202020204" charset="0"/>
                <a:ea typeface="Ubuntu"/>
                <a:cs typeface="Ubuntu"/>
                <a:sym typeface="Ubuntu"/>
              </a:rPr>
            </a:br>
            <a:endParaRPr sz="2000" dirty="0">
              <a:latin typeface="Ubuntu Light" panose="020B0604020202020204" charset="0"/>
              <a:ea typeface="Ubuntu"/>
              <a:cs typeface="Ubuntu"/>
              <a:sym typeface="Ubuntu"/>
            </a:endParaRPr>
          </a:p>
        </p:txBody>
      </p:sp>
      <p:sp>
        <p:nvSpPr>
          <p:cNvPr id="38" name="Google Shape;747;p54">
            <a:extLst>
              <a:ext uri="{FF2B5EF4-FFF2-40B4-BE49-F238E27FC236}">
                <a16:creationId xmlns:a16="http://schemas.microsoft.com/office/drawing/2014/main" id="{96EA7024-559D-4EFE-9531-C3744F914660}"/>
              </a:ext>
            </a:extLst>
          </p:cNvPr>
          <p:cNvSpPr txBox="1"/>
          <p:nvPr/>
        </p:nvSpPr>
        <p:spPr>
          <a:xfrm>
            <a:off x="8474751" y="5667125"/>
            <a:ext cx="2073176" cy="756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800" b="1" dirty="0">
                <a:ea typeface="Ubuntu"/>
                <a:cs typeface="Ubuntu"/>
                <a:sym typeface="Ubuntu"/>
              </a:rPr>
              <a:t>67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 dirty="0">
                <a:ea typeface="Ubuntu"/>
                <a:cs typeface="Ubuntu"/>
                <a:sym typeface="Ubuntu"/>
              </a:rPr>
              <a:t>Kinésithérapie</a:t>
            </a:r>
            <a:br>
              <a:rPr lang="es" sz="2000" dirty="0">
                <a:solidFill>
                  <a:schemeClr val="lt2"/>
                </a:solidFill>
                <a:ea typeface="Ubuntu"/>
                <a:cs typeface="Ubuntu"/>
                <a:sym typeface="Ubuntu"/>
              </a:rPr>
            </a:br>
            <a:endParaRPr sz="2000" dirty="0">
              <a:solidFill>
                <a:schemeClr val="lt2"/>
              </a:solidFill>
              <a:ea typeface="Ubuntu"/>
              <a:cs typeface="Ubuntu"/>
              <a:sym typeface="Ubuntu"/>
            </a:endParaRPr>
          </a:p>
        </p:txBody>
      </p:sp>
      <p:sp>
        <p:nvSpPr>
          <p:cNvPr id="39" name="Google Shape;747;p54">
            <a:extLst>
              <a:ext uri="{FF2B5EF4-FFF2-40B4-BE49-F238E27FC236}">
                <a16:creationId xmlns:a16="http://schemas.microsoft.com/office/drawing/2014/main" id="{DF37AB3C-D887-4E89-9B9F-8FD02F9FE0D2}"/>
              </a:ext>
            </a:extLst>
          </p:cNvPr>
          <p:cNvSpPr txBox="1"/>
          <p:nvPr/>
        </p:nvSpPr>
        <p:spPr>
          <a:xfrm>
            <a:off x="9817660" y="4188378"/>
            <a:ext cx="1984986" cy="756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800" b="1" dirty="0">
                <a:ea typeface="Ubuntu"/>
                <a:cs typeface="Ubuntu"/>
                <a:sym typeface="Ubuntu"/>
              </a:rPr>
              <a:t>42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 dirty="0">
                <a:ea typeface="Ubuntu"/>
                <a:cs typeface="Ubuntu"/>
                <a:sym typeface="Ubuntu"/>
              </a:rPr>
              <a:t>Maïeutique (=sage femme</a:t>
            </a:r>
            <a:r>
              <a:rPr lang="es" sz="2000" dirty="0">
                <a:solidFill>
                  <a:schemeClr val="dk2"/>
                </a:solidFill>
                <a:ea typeface="Ubuntu"/>
                <a:cs typeface="Ubuntu"/>
                <a:sym typeface="Ubuntu"/>
              </a:rPr>
              <a:t>) </a:t>
            </a:r>
            <a:endParaRPr sz="1400" dirty="0">
              <a:solidFill>
                <a:schemeClr val="lt2"/>
              </a:solidFill>
              <a:ea typeface="Ubuntu"/>
              <a:cs typeface="Ubuntu"/>
              <a:sym typeface="Ubuntu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D6561A9C-598C-41E8-9CB7-9F698DD8B7F5}"/>
              </a:ext>
            </a:extLst>
          </p:cNvPr>
          <p:cNvSpPr txBox="1"/>
          <p:nvPr/>
        </p:nvSpPr>
        <p:spPr>
          <a:xfrm>
            <a:off x="1050214" y="2274771"/>
            <a:ext cx="3805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chemeClr val="tx1"/>
                </a:solidFill>
              </a:rPr>
              <a:t>1 400 </a:t>
            </a:r>
            <a:r>
              <a:rPr lang="fr-FR" sz="2000" dirty="0"/>
              <a:t>étudiants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04E00FA3-1611-4305-A768-0E6D1BA68544}"/>
              </a:ext>
            </a:extLst>
          </p:cNvPr>
          <p:cNvSpPr txBox="1"/>
          <p:nvPr/>
        </p:nvSpPr>
        <p:spPr>
          <a:xfrm>
            <a:off x="7514702" y="2190184"/>
            <a:ext cx="3927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Ubuntu Light" panose="020B0604020202020204" charset="0"/>
              </a:rPr>
              <a:t>2 000 </a:t>
            </a:r>
            <a:r>
              <a:rPr lang="fr-FR" sz="2000" dirty="0">
                <a:latin typeface="Ubuntu Light" panose="020B0604020202020204" charset="0"/>
              </a:rPr>
              <a:t>étudiants</a:t>
            </a:r>
            <a:endParaRPr lang="fr-FR" sz="2000" dirty="0">
              <a:solidFill>
                <a:schemeClr val="tx1"/>
              </a:solidFill>
              <a:latin typeface="Ubuntu Light" panose="020B0604020202020204" charset="0"/>
            </a:endParaRPr>
          </a:p>
        </p:txBody>
      </p:sp>
      <p:sp>
        <p:nvSpPr>
          <p:cNvPr id="42" name="Google Shape;746;p54">
            <a:extLst>
              <a:ext uri="{FF2B5EF4-FFF2-40B4-BE49-F238E27FC236}">
                <a16:creationId xmlns:a16="http://schemas.microsoft.com/office/drawing/2014/main" id="{9D6ECC70-6334-4E2B-ACEC-E09660229E81}"/>
              </a:ext>
            </a:extLst>
          </p:cNvPr>
          <p:cNvSpPr/>
          <p:nvPr/>
        </p:nvSpPr>
        <p:spPr>
          <a:xfrm>
            <a:off x="6305317" y="3388450"/>
            <a:ext cx="1123229" cy="799928"/>
          </a:xfrm>
          <a:prstGeom prst="rect">
            <a:avLst/>
          </a:prstGeom>
          <a:noFill/>
          <a:ln w="2857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747;p54">
            <a:extLst>
              <a:ext uri="{FF2B5EF4-FFF2-40B4-BE49-F238E27FC236}">
                <a16:creationId xmlns:a16="http://schemas.microsoft.com/office/drawing/2014/main" id="{0C1245CB-8B88-4E56-BEE0-953BB7442CC6}"/>
              </a:ext>
            </a:extLst>
          </p:cNvPr>
          <p:cNvSpPr txBox="1"/>
          <p:nvPr/>
        </p:nvSpPr>
        <p:spPr>
          <a:xfrm>
            <a:off x="6845268" y="4167957"/>
            <a:ext cx="2837290" cy="756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800" b="1" dirty="0">
                <a:latin typeface="Ubuntu Light" panose="020B0604020202020204" charset="0"/>
                <a:ea typeface="Ubuntu"/>
                <a:cs typeface="Ubuntu"/>
                <a:sym typeface="Ubuntu"/>
              </a:rPr>
              <a:t>49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 dirty="0">
                <a:latin typeface="Ubuntu Light" panose="020B0604020202020204" charset="0"/>
                <a:ea typeface="Ubuntu"/>
                <a:cs typeface="Ubuntu"/>
                <a:sym typeface="Ubuntu"/>
              </a:rPr>
              <a:t>Odontologie (=chirurgien-dentiste)</a:t>
            </a:r>
            <a:endParaRPr sz="2000" dirty="0">
              <a:latin typeface="Ubuntu Light" panose="020B0604020202020204" charset="0"/>
              <a:ea typeface="Ubuntu"/>
              <a:cs typeface="Ubuntu"/>
              <a:sym typeface="Ubuntu"/>
            </a:endParaRPr>
          </a:p>
        </p:txBody>
      </p:sp>
      <p:sp>
        <p:nvSpPr>
          <p:cNvPr id="44" name="Google Shape;747;p54">
            <a:extLst>
              <a:ext uri="{FF2B5EF4-FFF2-40B4-BE49-F238E27FC236}">
                <a16:creationId xmlns:a16="http://schemas.microsoft.com/office/drawing/2014/main" id="{684A3BBB-9531-42F9-B199-C62CC887BDD9}"/>
              </a:ext>
            </a:extLst>
          </p:cNvPr>
          <p:cNvSpPr txBox="1"/>
          <p:nvPr/>
        </p:nvSpPr>
        <p:spPr>
          <a:xfrm>
            <a:off x="1882332" y="5586350"/>
            <a:ext cx="2140836" cy="756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800" b="1" dirty="0">
                <a:ea typeface="Ubuntu"/>
                <a:cs typeface="Ubuntu"/>
                <a:sym typeface="Ubuntu"/>
              </a:rPr>
              <a:t>71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 dirty="0">
                <a:ea typeface="Ubuntu"/>
                <a:cs typeface="Ubuntu"/>
                <a:sym typeface="Ubuntu"/>
              </a:rPr>
              <a:t>Kinésithérapie</a:t>
            </a:r>
            <a:br>
              <a:rPr lang="es" sz="2000" dirty="0">
                <a:ea typeface="Ubuntu"/>
                <a:cs typeface="Ubuntu"/>
                <a:sym typeface="Ubuntu"/>
              </a:rPr>
            </a:br>
            <a:endParaRPr sz="2000" dirty="0">
              <a:ea typeface="Ubuntu"/>
              <a:cs typeface="Ubuntu"/>
              <a:sym typeface="Ubuntu"/>
            </a:endParaRPr>
          </a:p>
        </p:txBody>
      </p:sp>
      <p:cxnSp>
        <p:nvCxnSpPr>
          <p:cNvPr id="46" name="Connecteur droit 45">
            <a:extLst>
              <a:ext uri="{FF2B5EF4-FFF2-40B4-BE49-F238E27FC236}">
                <a16:creationId xmlns:a16="http://schemas.microsoft.com/office/drawing/2014/main" id="{C0024CFE-0235-441F-A165-EC14EDDD4597}"/>
              </a:ext>
            </a:extLst>
          </p:cNvPr>
          <p:cNvCxnSpPr/>
          <p:nvPr/>
        </p:nvCxnSpPr>
        <p:spPr>
          <a:xfrm flipH="1" flipV="1">
            <a:off x="6134100" y="1539875"/>
            <a:ext cx="38100" cy="50228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197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C567FC28-E66C-49C9-915F-559EB03BEB25}"/>
              </a:ext>
            </a:extLst>
          </p:cNvPr>
          <p:cNvSpPr txBox="1"/>
          <p:nvPr/>
        </p:nvSpPr>
        <p:spPr>
          <a:xfrm>
            <a:off x="-200025" y="474702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2400" b="1" dirty="0"/>
              <a:t>LAS SORBONNE </a:t>
            </a:r>
            <a:r>
              <a:rPr lang="fr-FR" sz="2400" b="1" cap="all" dirty="0"/>
              <a:t>université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6878514-8C8C-44C8-B052-1887A6392E46}"/>
              </a:ext>
            </a:extLst>
          </p:cNvPr>
          <p:cNvSpPr txBox="1"/>
          <p:nvPr/>
        </p:nvSpPr>
        <p:spPr>
          <a:xfrm>
            <a:off x="5895975" y="474701"/>
            <a:ext cx="63817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cap="all" dirty="0"/>
              <a:t>Las Université de paris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9B9DC0-04E1-40C9-9B50-A0AF2202CFB8}"/>
              </a:ext>
            </a:extLst>
          </p:cNvPr>
          <p:cNvSpPr/>
          <p:nvPr/>
        </p:nvSpPr>
        <p:spPr>
          <a:xfrm>
            <a:off x="171449" y="219075"/>
            <a:ext cx="5619545" cy="6477000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E45777-3335-4031-83FA-E694AE4D3F6A}"/>
              </a:ext>
            </a:extLst>
          </p:cNvPr>
          <p:cNvSpPr/>
          <p:nvPr/>
        </p:nvSpPr>
        <p:spPr>
          <a:xfrm>
            <a:off x="6267450" y="219075"/>
            <a:ext cx="5702364" cy="64770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901B20D-705A-4624-A512-213E25A0DA81}"/>
              </a:ext>
            </a:extLst>
          </p:cNvPr>
          <p:cNvSpPr txBox="1"/>
          <p:nvPr/>
        </p:nvSpPr>
        <p:spPr>
          <a:xfrm>
            <a:off x="452438" y="1782921"/>
            <a:ext cx="4090987" cy="35588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r-FR" sz="1800" dirty="0">
                <a:effectLst/>
                <a:latin typeface="Ubuntu" panose="020B05040306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Sciences de l’ingénieur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r-FR" sz="1800" dirty="0">
                <a:effectLst/>
                <a:latin typeface="Ubuntu" panose="020B05040306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Audiovisuel Lettre Edition Média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r-FR" sz="1800" dirty="0">
                <a:effectLst/>
                <a:latin typeface="Ubuntu" panose="020B05040306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Sciences Formelles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r-FR" sz="1800" dirty="0">
                <a:effectLst/>
                <a:latin typeface="Ubuntu" panose="020B05040306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Sciences de la nature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r-FR" sz="1800" dirty="0">
                <a:effectLst/>
                <a:latin typeface="Ubuntu" panose="020B05040306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Sciences de la matière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r-FR" sz="1800" dirty="0">
                <a:effectLst/>
                <a:latin typeface="Ubuntu" panose="020B05040306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Philosophie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r-FR" sz="1800" dirty="0">
                <a:effectLst/>
                <a:latin typeface="Ubuntu" panose="020B05040306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Sciences du langage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r-FR" sz="1800" dirty="0">
                <a:effectLst/>
                <a:latin typeface="Ubuntu" panose="020B05040306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LLCER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r-FR" sz="1800" dirty="0">
                <a:effectLst/>
                <a:latin typeface="Ubuntu" panose="020B05040306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Histoire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C08060B-1A10-4643-AF40-D36F571AB89B}"/>
              </a:ext>
            </a:extLst>
          </p:cNvPr>
          <p:cNvSpPr txBox="1"/>
          <p:nvPr/>
        </p:nvSpPr>
        <p:spPr>
          <a:xfrm>
            <a:off x="682689" y="1316165"/>
            <a:ext cx="3552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9 Licences (majeures) </a:t>
            </a:r>
            <a:r>
              <a:rPr lang="fr-FR" dirty="0"/>
              <a:t>: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06C7487-2232-4F83-93DB-8FC897847358}"/>
              </a:ext>
            </a:extLst>
          </p:cNvPr>
          <p:cNvSpPr txBox="1"/>
          <p:nvPr/>
        </p:nvSpPr>
        <p:spPr>
          <a:xfrm>
            <a:off x="6397898" y="889195"/>
            <a:ext cx="3752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17 licences (majeures) :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912EF3D-D0D7-45DB-97C7-A552B77B454A}"/>
              </a:ext>
            </a:extLst>
          </p:cNvPr>
          <p:cNvSpPr txBox="1"/>
          <p:nvPr/>
        </p:nvSpPr>
        <p:spPr>
          <a:xfrm>
            <a:off x="6397898" y="1350860"/>
            <a:ext cx="6048372" cy="5220000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marL="342900" indent="-342900">
              <a:spcAft>
                <a:spcPts val="8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fr-F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Histoire</a:t>
            </a:r>
          </a:p>
          <a:p>
            <a:pPr marL="342900" indent="-342900">
              <a:spcAft>
                <a:spcPts val="8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fr-F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Mathématique et Informatique appliquées aux sciences humaines et sociales</a:t>
            </a:r>
          </a:p>
          <a:p>
            <a:pPr marL="342900" indent="-342900">
              <a:spcAft>
                <a:spcPts val="8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fr-F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Physique</a:t>
            </a:r>
          </a:p>
          <a:p>
            <a:pPr marL="342900" indent="-342900">
              <a:spcAft>
                <a:spcPts val="8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fr-F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Science de la Terre et Environnement</a:t>
            </a:r>
          </a:p>
          <a:p>
            <a:pPr marL="342900" indent="-342900">
              <a:spcAft>
                <a:spcPts val="8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fr-F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Mathématiques</a:t>
            </a:r>
          </a:p>
          <a:p>
            <a:pPr marL="342900" indent="-342900">
              <a:spcAft>
                <a:spcPts val="8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fr-F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Sciences Economiques et Sociales</a:t>
            </a:r>
          </a:p>
          <a:p>
            <a:pPr marL="342900" indent="-342900">
              <a:spcAft>
                <a:spcPts val="8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fr-F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Économie et Gestion</a:t>
            </a:r>
          </a:p>
          <a:p>
            <a:pPr marL="342900" indent="-342900">
              <a:spcAft>
                <a:spcPts val="8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fr-F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Droit</a:t>
            </a:r>
          </a:p>
          <a:p>
            <a:pPr marL="342900" indent="-342900">
              <a:spcAft>
                <a:spcPts val="8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fr-F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Chimie</a:t>
            </a:r>
          </a:p>
          <a:p>
            <a:pPr marL="342900" indent="-342900">
              <a:spcAft>
                <a:spcPts val="8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fr-F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Sciences sociales</a:t>
            </a:r>
          </a:p>
          <a:p>
            <a:pPr marL="342900" indent="-342900">
              <a:spcAft>
                <a:spcPts val="8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fr-F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Sciences du langage</a:t>
            </a:r>
          </a:p>
          <a:p>
            <a:pPr marL="342900" indent="-342900">
              <a:spcAft>
                <a:spcPts val="8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fr-F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Sciences Biomédicales</a:t>
            </a:r>
          </a:p>
          <a:p>
            <a:pPr marL="342900" indent="-342900">
              <a:spcAft>
                <a:spcPts val="8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fr-F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STAPS</a:t>
            </a:r>
          </a:p>
          <a:p>
            <a:pPr marL="342900" indent="-342900">
              <a:spcAft>
                <a:spcPts val="8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fr-FR" sz="1600" dirty="0">
                <a:ea typeface="Calibri" panose="020F0502020204030204" pitchFamily="34" charset="0"/>
                <a:cs typeface="Times New Roman" panose="02020603050405020304" pitchFamily="18" charset="0"/>
              </a:rPr>
              <a:t>LEA Anglais ou Espagnol</a:t>
            </a:r>
            <a:endParaRPr lang="fr-F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SzTx/>
              <a:buFont typeface="+mj-lt"/>
              <a:buAutoNum type="arabicPeriod"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LLCER : Chinois, Coréen, Vietnamien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SzTx/>
              <a:buFont typeface="+mj-lt"/>
              <a:buAutoNum type="arabicPeriod"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Psychologie et Humanités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SzTx/>
              <a:buFont typeface="+mj-lt"/>
              <a:buAutoNum type="arabicPeriod"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LLCER INALCO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SzTx/>
              <a:buFont typeface="+mj-lt"/>
              <a:buAutoNum type="arabicPeriod"/>
              <a:tabLst/>
              <a:defRPr/>
            </a:pPr>
            <a:endParaRPr lang="fr-FR" sz="1600" kern="0" dirty="0">
              <a:ea typeface="Calibri" panose="020F0502020204030204" pitchFamily="34" charset="0"/>
              <a:cs typeface="Times New Roman" panose="02020603050405020304" pitchFamily="18" charset="0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SzTx/>
              <a:buFont typeface="+mj-lt"/>
              <a:buAutoNum type="arabicPeriod"/>
              <a:tabLst/>
              <a:defRPr/>
            </a:pPr>
            <a:endParaRPr kumimoji="0" lang="fr-FR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  <a:sym typeface="Arial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SzTx/>
              <a:tabLst/>
              <a:defRPr/>
            </a:pPr>
            <a:endParaRPr lang="fr-FR" b="1" kern="0" dirty="0">
              <a:ea typeface="Calibri" panose="020F0502020204030204" pitchFamily="34" charset="0"/>
              <a:cs typeface="Times New Roman" panose="02020603050405020304" pitchFamily="18" charset="0"/>
              <a:sym typeface="Arial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SzTx/>
              <a:tabLst/>
              <a:defRPr/>
            </a:pPr>
            <a:r>
              <a:rPr lang="fr-FR" sz="2000" b="1" kern="0" dirty="0"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+ Option santé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SzTx/>
              <a:tabLst/>
              <a:defRPr/>
            </a:pPr>
            <a:r>
              <a:rPr lang="fr-FR" sz="2000" b="1" kern="0" dirty="0"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= mineure santé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SzTx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(12 ECTS</a:t>
            </a:r>
            <a:r>
              <a:rPr lang="fr-FR" sz="2000" b="1" kern="0" dirty="0"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)</a:t>
            </a:r>
            <a:endParaRPr kumimoji="0" lang="fr-FR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F0AD90E-F2CC-4B59-85EB-B2FEB7E45D0D}"/>
              </a:ext>
            </a:extLst>
          </p:cNvPr>
          <p:cNvSpPr txBox="1"/>
          <p:nvPr/>
        </p:nvSpPr>
        <p:spPr>
          <a:xfrm>
            <a:off x="452438" y="5581650"/>
            <a:ext cx="4090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+ Option santé = mineure santé </a:t>
            </a:r>
          </a:p>
          <a:p>
            <a:r>
              <a:rPr lang="fr-FR" sz="2000" dirty="0"/>
              <a:t>(10 ECTS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96550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2F717A-D2DE-4C21-B35A-DB703F4C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mineure santé en LAS à Paris :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C459890-908F-4454-B960-811F7E5D60D5}"/>
              </a:ext>
            </a:extLst>
          </p:cNvPr>
          <p:cNvSpPr txBox="1"/>
          <p:nvPr/>
        </p:nvSpPr>
        <p:spPr>
          <a:xfrm>
            <a:off x="-1000125" y="2228671"/>
            <a:ext cx="6096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sz="2400" b="1" dirty="0"/>
              <a:t>MODULE 1</a:t>
            </a:r>
          </a:p>
          <a:p>
            <a:pPr algn="r"/>
            <a:r>
              <a:rPr lang="fr-FR" sz="2400" dirty="0"/>
              <a:t>Sciences fondamentales</a:t>
            </a:r>
          </a:p>
          <a:p>
            <a:pPr algn="r"/>
            <a:r>
              <a:rPr lang="fr-FR" sz="2400" dirty="0"/>
              <a:t>Chimie</a:t>
            </a:r>
          </a:p>
          <a:p>
            <a:pPr algn="r"/>
            <a:r>
              <a:rPr lang="fr-FR" sz="2400" dirty="0"/>
              <a:t>Biophysique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84662F7-8ADC-4919-8016-C880EC03192A}"/>
              </a:ext>
            </a:extLst>
          </p:cNvPr>
          <p:cNvSpPr txBox="1"/>
          <p:nvPr/>
        </p:nvSpPr>
        <p:spPr>
          <a:xfrm>
            <a:off x="5879306" y="2228671"/>
            <a:ext cx="659606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/>
              <a:t>MODULE 2</a:t>
            </a:r>
          </a:p>
          <a:p>
            <a:r>
              <a:rPr lang="fr-FR" sz="2400" dirty="0"/>
              <a:t>Sciences biologiques</a:t>
            </a:r>
          </a:p>
          <a:p>
            <a:r>
              <a:rPr lang="fr-FR" sz="2400" dirty="0"/>
              <a:t>Biochimie</a:t>
            </a:r>
          </a:p>
          <a:p>
            <a:r>
              <a:rPr lang="fr-FR" sz="2400" dirty="0"/>
              <a:t>Biologie cellulaire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1133AC9-C43E-4D83-8B7B-5B102D000A56}"/>
              </a:ext>
            </a:extLst>
          </p:cNvPr>
          <p:cNvSpPr txBox="1"/>
          <p:nvPr/>
        </p:nvSpPr>
        <p:spPr>
          <a:xfrm>
            <a:off x="5879306" y="4448086"/>
            <a:ext cx="673893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chemeClr val="tx1"/>
                </a:solidFill>
              </a:rPr>
              <a:t>MODULE 4</a:t>
            </a:r>
          </a:p>
          <a:p>
            <a:r>
              <a:rPr lang="fr-FR" sz="2400" dirty="0">
                <a:solidFill>
                  <a:schemeClr val="tx1"/>
                </a:solidFill>
              </a:rPr>
              <a:t>Sciences Humaines</a:t>
            </a:r>
          </a:p>
          <a:p>
            <a:r>
              <a:rPr lang="fr-FR" sz="2400" dirty="0">
                <a:solidFill>
                  <a:schemeClr val="tx1"/>
                </a:solidFill>
              </a:rPr>
              <a:t>SHS</a:t>
            </a:r>
          </a:p>
          <a:p>
            <a:r>
              <a:rPr lang="fr-FR" sz="2400" dirty="0">
                <a:solidFill>
                  <a:schemeClr val="tx1"/>
                </a:solidFill>
              </a:rPr>
              <a:t>Santé publique</a:t>
            </a:r>
            <a:endParaRPr lang="fr-FR" sz="2400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89D1A29-1A3F-40AA-8AFF-CF4DCC7E4BD3}"/>
              </a:ext>
            </a:extLst>
          </p:cNvPr>
          <p:cNvSpPr txBox="1"/>
          <p:nvPr/>
        </p:nvSpPr>
        <p:spPr>
          <a:xfrm>
            <a:off x="-1714499" y="4448086"/>
            <a:ext cx="681037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sz="2400" b="1" dirty="0"/>
              <a:t>MODULE 3</a:t>
            </a:r>
          </a:p>
          <a:p>
            <a:pPr algn="r"/>
            <a:r>
              <a:rPr lang="fr-FR" sz="2400" dirty="0"/>
              <a:t>Santé</a:t>
            </a:r>
          </a:p>
          <a:p>
            <a:pPr algn="r"/>
            <a:r>
              <a:rPr lang="fr-FR" sz="2400" dirty="0"/>
              <a:t>Anatomie, Pharmacologie, </a:t>
            </a:r>
          </a:p>
          <a:p>
            <a:pPr algn="r"/>
            <a:r>
              <a:rPr lang="fr-FR" sz="2400" dirty="0"/>
              <a:t>Histologie, </a:t>
            </a:r>
          </a:p>
          <a:p>
            <a:pPr algn="r"/>
            <a:r>
              <a:rPr lang="fr-FR" sz="2400" dirty="0"/>
              <a:t>Embryologie</a:t>
            </a:r>
            <a:endParaRPr lang="fr-FR" sz="1800" dirty="0"/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95A99115-67CE-415E-B863-8E877BB81F78}"/>
              </a:ext>
            </a:extLst>
          </p:cNvPr>
          <p:cNvCxnSpPr/>
          <p:nvPr/>
        </p:nvCxnSpPr>
        <p:spPr>
          <a:xfrm>
            <a:off x="5534025" y="1690688"/>
            <a:ext cx="0" cy="498633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AB5AB392-BF98-4C8F-9F00-39B6336EFEA9}"/>
              </a:ext>
            </a:extLst>
          </p:cNvPr>
          <p:cNvCxnSpPr>
            <a:cxnSpLocks/>
          </p:cNvCxnSpPr>
          <p:nvPr/>
        </p:nvCxnSpPr>
        <p:spPr>
          <a:xfrm flipH="1">
            <a:off x="1800226" y="4105275"/>
            <a:ext cx="7410449" cy="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188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974B05-9602-4385-B10F-93E4847F82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Merci pour votre attention !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073982E-B99A-44FD-8F98-BE9265F57E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Vous pouvez poser toutes vos questions</a:t>
            </a:r>
          </a:p>
        </p:txBody>
      </p:sp>
    </p:spTree>
    <p:extLst>
      <p:ext uri="{BB962C8B-B14F-4D97-AF65-F5344CB8AC3E}">
        <p14:creationId xmlns:p14="http://schemas.microsoft.com/office/powerpoint/2010/main" val="457350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80E7AA-70E9-429C-B12B-6B84B931A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Nous allons vous présenter :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BA6E1E-3E32-4A15-A8FB-4FE234443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6925" y="1825625"/>
            <a:ext cx="8715375" cy="4351338"/>
          </a:xfrm>
        </p:spPr>
        <p:txBody>
          <a:bodyPr/>
          <a:lstStyle/>
          <a:p>
            <a:r>
              <a:rPr lang="fr-FR" dirty="0"/>
              <a:t>Les </a:t>
            </a:r>
            <a:r>
              <a:rPr lang="fr-FR" b="1" dirty="0"/>
              <a:t>filières</a:t>
            </a:r>
            <a:r>
              <a:rPr lang="fr-FR" dirty="0"/>
              <a:t> de santé concernées par la réforme </a:t>
            </a:r>
          </a:p>
          <a:p>
            <a:r>
              <a:rPr lang="fr-FR" dirty="0"/>
              <a:t>Des généralités sur le </a:t>
            </a:r>
            <a:r>
              <a:rPr lang="fr-FR" b="1" dirty="0"/>
              <a:t>PASS</a:t>
            </a:r>
            <a:r>
              <a:rPr lang="fr-FR" dirty="0"/>
              <a:t> </a:t>
            </a:r>
          </a:p>
          <a:p>
            <a:r>
              <a:rPr lang="fr-FR" dirty="0"/>
              <a:t>Des généralités sur la </a:t>
            </a:r>
            <a:r>
              <a:rPr lang="fr-FR" b="1" dirty="0"/>
              <a:t>LAS</a:t>
            </a:r>
          </a:p>
          <a:p>
            <a:r>
              <a:rPr lang="fr-FR" dirty="0"/>
              <a:t>les facultés de Paris et leurs propositions de PASS/LAS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4663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CE74A6-0299-4754-B751-D388391FF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25" y="736600"/>
            <a:ext cx="10515600" cy="1325563"/>
          </a:xfrm>
        </p:spPr>
        <p:txBody>
          <a:bodyPr>
            <a:noAutofit/>
          </a:bodyPr>
          <a:lstStyle/>
          <a:p>
            <a:r>
              <a:rPr lang="fr-FR" sz="4800" b="1" dirty="0">
                <a:solidFill>
                  <a:srgbClr val="FF0000"/>
                </a:solidFill>
              </a:rPr>
              <a:t>PASS </a:t>
            </a:r>
            <a:r>
              <a:rPr lang="fr-FR" sz="4800" b="1" dirty="0"/>
              <a:t>et</a:t>
            </a:r>
            <a:r>
              <a:rPr lang="fr-FR" sz="4800" b="1" dirty="0">
                <a:solidFill>
                  <a:srgbClr val="FF0000"/>
                </a:solidFill>
              </a:rPr>
              <a:t> LAS</a:t>
            </a:r>
            <a:r>
              <a:rPr lang="fr-FR" sz="4800" dirty="0">
                <a:solidFill>
                  <a:srgbClr val="FF0000"/>
                </a:solidFill>
              </a:rPr>
              <a:t> </a:t>
            </a:r>
            <a:r>
              <a:rPr lang="fr-FR" sz="4800" dirty="0"/>
              <a:t>: deux moyens différents d’accéder aux filières</a:t>
            </a:r>
            <a:r>
              <a:rPr lang="fr-FR" sz="4800" b="1" dirty="0"/>
              <a:t> « MMOPK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448836-FDC2-44B0-87D1-BC879E886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0075" y="2798762"/>
            <a:ext cx="7191375" cy="3421063"/>
          </a:xfrm>
        </p:spPr>
        <p:txBody>
          <a:bodyPr/>
          <a:lstStyle/>
          <a:p>
            <a:pPr marL="0" indent="0">
              <a:buNone/>
            </a:pPr>
            <a:r>
              <a:rPr lang="fr-FR" sz="3600" b="1" dirty="0"/>
              <a:t>M</a:t>
            </a:r>
            <a:r>
              <a:rPr lang="fr-FR" sz="3600" dirty="0"/>
              <a:t>édecine </a:t>
            </a:r>
          </a:p>
          <a:p>
            <a:pPr marL="0" indent="0">
              <a:buNone/>
            </a:pPr>
            <a:r>
              <a:rPr lang="fr-FR" sz="3600" b="1" dirty="0"/>
              <a:t>M</a:t>
            </a:r>
            <a:r>
              <a:rPr lang="fr-FR" sz="3600" dirty="0"/>
              <a:t>aïeutique (= sage femme) </a:t>
            </a:r>
          </a:p>
          <a:p>
            <a:pPr marL="0" indent="0">
              <a:buNone/>
            </a:pPr>
            <a:r>
              <a:rPr lang="fr-FR" sz="3600" b="1" dirty="0"/>
              <a:t>O</a:t>
            </a:r>
            <a:r>
              <a:rPr lang="fr-FR" sz="3600" dirty="0"/>
              <a:t>dontologie (= chirurgien dentiste) </a:t>
            </a:r>
          </a:p>
          <a:p>
            <a:pPr marL="0" indent="0">
              <a:buNone/>
            </a:pPr>
            <a:r>
              <a:rPr lang="fr-FR" sz="3600" b="1" dirty="0"/>
              <a:t>P</a:t>
            </a:r>
            <a:r>
              <a:rPr lang="fr-FR" sz="3600" dirty="0"/>
              <a:t>harmacie </a:t>
            </a:r>
          </a:p>
          <a:p>
            <a:pPr marL="0" indent="0">
              <a:buNone/>
            </a:pPr>
            <a:r>
              <a:rPr lang="fr-FR" sz="3600" b="1" dirty="0"/>
              <a:t>K</a:t>
            </a:r>
            <a:r>
              <a:rPr lang="fr-FR" sz="3600" dirty="0"/>
              <a:t>inésithérapie </a:t>
            </a:r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59D9BD24-F4CA-455A-B938-229D8B1FAEE4}"/>
              </a:ext>
            </a:extLst>
          </p:cNvPr>
          <p:cNvCxnSpPr>
            <a:cxnSpLocks/>
          </p:cNvCxnSpPr>
          <p:nvPr/>
        </p:nvCxnSpPr>
        <p:spPr>
          <a:xfrm>
            <a:off x="4105275" y="3000375"/>
            <a:ext cx="0" cy="2667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F6E54433-CDD7-4A95-87BC-4667A5E04E67}"/>
              </a:ext>
            </a:extLst>
          </p:cNvPr>
          <p:cNvCxnSpPr/>
          <p:nvPr/>
        </p:nvCxnSpPr>
        <p:spPr>
          <a:xfrm>
            <a:off x="1857375" y="2286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26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37749F-63CD-4E2A-A154-9970A7D73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775"/>
            <a:ext cx="10515600" cy="1325563"/>
          </a:xfrm>
        </p:spPr>
        <p:txBody>
          <a:bodyPr/>
          <a:lstStyle/>
          <a:p>
            <a:r>
              <a:rPr lang="fr-FR" dirty="0"/>
              <a:t>Le </a:t>
            </a:r>
            <a:r>
              <a:rPr lang="fr-FR" b="1" dirty="0"/>
              <a:t>PASS</a:t>
            </a:r>
            <a:r>
              <a:rPr lang="fr-FR" dirty="0"/>
              <a:t> = parcours d’accès santé </a:t>
            </a:r>
            <a:r>
              <a:rPr lang="fr-FR" b="1" dirty="0"/>
              <a:t>spécifique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799123-D15D-4521-8C1A-F7B560126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225"/>
            <a:ext cx="10515600" cy="49434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/>
              <a:t>Majeure Santé </a:t>
            </a:r>
            <a:r>
              <a:rPr lang="fr-FR" dirty="0"/>
              <a:t>= la majorité des matières,  « tronc commun »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avoir les meilleures notes possibles : </a:t>
            </a:r>
            <a:r>
              <a:rPr lang="fr-FR" sz="3600" b="1" dirty="0"/>
              <a:t>CONCOURS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Mineure</a:t>
            </a:r>
            <a:r>
              <a:rPr lang="fr-FR" dirty="0"/>
              <a:t> = matières à choisir sur </a:t>
            </a:r>
            <a:r>
              <a:rPr lang="fr-FR" dirty="0" err="1"/>
              <a:t>Parcoursup</a:t>
            </a:r>
            <a:r>
              <a:rPr lang="fr-FR" dirty="0"/>
              <a:t>, </a:t>
            </a:r>
            <a:r>
              <a:rPr lang="fr-FR" b="1" dirty="0"/>
              <a:t>pas forcément </a:t>
            </a:r>
            <a:r>
              <a:rPr lang="fr-FR" dirty="0"/>
              <a:t>en lien avec la santé (ex: biologie, chimie mais aussi droit, économie, sciences du langage)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valider = avoir 10/20			</a:t>
            </a:r>
            <a:endParaRPr lang="fr-FR" b="1" dirty="0"/>
          </a:p>
          <a:p>
            <a:pPr marL="0" indent="0">
              <a:buNone/>
            </a:pPr>
            <a:r>
              <a:rPr lang="fr-FR" dirty="0"/>
              <a:t>						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ATTENTION</a:t>
            </a:r>
            <a:r>
              <a:rPr lang="fr-FR" dirty="0">
                <a:solidFill>
                  <a:srgbClr val="FF0000"/>
                </a:solidFill>
              </a:rPr>
              <a:t> : mineure ≠ option, 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la mineure est obligatoire, invalidée on n’accède à AUCUNE filière de santé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9928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054CAE-1020-4247-BE51-9099BBD64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Classement à la fin de l’année de PASS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00BCEF57-AACF-4AFB-ABE4-9F2F293F0C31}"/>
              </a:ext>
            </a:extLst>
          </p:cNvPr>
          <p:cNvSpPr/>
          <p:nvPr/>
        </p:nvSpPr>
        <p:spPr>
          <a:xfrm>
            <a:off x="314325" y="2112962"/>
            <a:ext cx="2524125" cy="13255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655808C6-D1D7-49B4-A7EF-1BC2A470597E}"/>
              </a:ext>
            </a:extLst>
          </p:cNvPr>
          <p:cNvSpPr/>
          <p:nvPr/>
        </p:nvSpPr>
        <p:spPr>
          <a:xfrm>
            <a:off x="3143253" y="2112962"/>
            <a:ext cx="2457450" cy="131603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3159BA5E-F058-4ECE-AF90-36E81C493A94}"/>
              </a:ext>
            </a:extLst>
          </p:cNvPr>
          <p:cNvSpPr/>
          <p:nvPr/>
        </p:nvSpPr>
        <p:spPr>
          <a:xfrm>
            <a:off x="8753475" y="2112962"/>
            <a:ext cx="2524125" cy="132556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C839F9AB-691F-4FBE-8754-90C5066F69A7}"/>
              </a:ext>
            </a:extLst>
          </p:cNvPr>
          <p:cNvSpPr/>
          <p:nvPr/>
        </p:nvSpPr>
        <p:spPr>
          <a:xfrm>
            <a:off x="5915026" y="2112962"/>
            <a:ext cx="2524125" cy="13255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BAFF74F-1E73-462B-BE9A-5E640594005B}"/>
              </a:ext>
            </a:extLst>
          </p:cNvPr>
          <p:cNvSpPr txBox="1"/>
          <p:nvPr/>
        </p:nvSpPr>
        <p:spPr>
          <a:xfrm>
            <a:off x="314324" y="2447815"/>
            <a:ext cx="2524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Moyenne &lt; 10/20</a:t>
            </a:r>
          </a:p>
          <a:p>
            <a:pPr algn="ctr"/>
            <a:r>
              <a:rPr lang="fr-FR" sz="2000" b="1" cap="all" dirty="0"/>
              <a:t>recalés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D18F751-30E9-4518-882E-5658AA7C5752}"/>
              </a:ext>
            </a:extLst>
          </p:cNvPr>
          <p:cNvSpPr txBox="1"/>
          <p:nvPr/>
        </p:nvSpPr>
        <p:spPr>
          <a:xfrm>
            <a:off x="3171824" y="2432315"/>
            <a:ext cx="2314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&gt; 10/20 mais </a:t>
            </a:r>
          </a:p>
          <a:p>
            <a:pPr algn="ctr"/>
            <a:r>
              <a:rPr lang="fr-FR" sz="2000" b="1" dirty="0"/>
              <a:t>Non admissibles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20D9ED3-1788-4C79-B9FD-8AC00D047F0E}"/>
              </a:ext>
            </a:extLst>
          </p:cNvPr>
          <p:cNvSpPr txBox="1"/>
          <p:nvPr/>
        </p:nvSpPr>
        <p:spPr>
          <a:xfrm>
            <a:off x="6096000" y="2256241"/>
            <a:ext cx="222885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Admissibles</a:t>
            </a:r>
          </a:p>
          <a:p>
            <a:pPr algn="ctr"/>
            <a:r>
              <a:rPr lang="fr-FR" sz="2000" dirty="0"/>
              <a:t>2x le nombre de places restantes</a:t>
            </a:r>
          </a:p>
          <a:p>
            <a:pPr algn="ctr"/>
            <a:endParaRPr lang="fr-FR" b="1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793E4BD-8EF1-47BF-9B7D-10C864C8AE58}"/>
              </a:ext>
            </a:extLst>
          </p:cNvPr>
          <p:cNvSpPr txBox="1"/>
          <p:nvPr/>
        </p:nvSpPr>
        <p:spPr>
          <a:xfrm>
            <a:off x="8520112" y="2247650"/>
            <a:ext cx="299085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 « Grands admissibles »</a:t>
            </a:r>
          </a:p>
          <a:p>
            <a:pPr algn="ctr"/>
            <a:r>
              <a:rPr lang="fr-FR" sz="2000" dirty="0"/>
              <a:t>= les premiers</a:t>
            </a:r>
          </a:p>
          <a:p>
            <a:pPr algn="ctr"/>
            <a:r>
              <a:rPr lang="fr-FR" sz="2000" dirty="0"/>
              <a:t>accès à 50% des places</a:t>
            </a:r>
          </a:p>
        </p:txBody>
      </p:sp>
      <p:sp>
        <p:nvSpPr>
          <p:cNvPr id="12" name="Flèche : bas 11">
            <a:extLst>
              <a:ext uri="{FF2B5EF4-FFF2-40B4-BE49-F238E27FC236}">
                <a16:creationId xmlns:a16="http://schemas.microsoft.com/office/drawing/2014/main" id="{51DAF013-FFDA-42F0-994D-E6782E62BE3B}"/>
              </a:ext>
            </a:extLst>
          </p:cNvPr>
          <p:cNvSpPr/>
          <p:nvPr/>
        </p:nvSpPr>
        <p:spPr>
          <a:xfrm>
            <a:off x="1352550" y="3548903"/>
            <a:ext cx="400050" cy="1070722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0FCEAA8-B490-4C44-BA9C-BEE8F2A9D6F6}"/>
              </a:ext>
            </a:extLst>
          </p:cNvPr>
          <p:cNvSpPr txBox="1"/>
          <p:nvPr/>
        </p:nvSpPr>
        <p:spPr>
          <a:xfrm>
            <a:off x="314324" y="4691903"/>
            <a:ext cx="2381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Retour sur </a:t>
            </a:r>
            <a:r>
              <a:rPr lang="fr-FR" b="1" dirty="0" err="1"/>
              <a:t>Parcoursup</a:t>
            </a:r>
            <a:endParaRPr lang="fr-FR" b="1" dirty="0"/>
          </a:p>
          <a:p>
            <a:pPr algn="ctr"/>
            <a:r>
              <a:rPr lang="fr-FR" b="1" dirty="0"/>
              <a:t>Réorientation </a:t>
            </a:r>
          </a:p>
          <a:p>
            <a:pPr algn="ctr"/>
            <a:r>
              <a:rPr lang="fr-FR" i="1" dirty="0"/>
              <a:t>possibilité L1 de LAS</a:t>
            </a:r>
          </a:p>
        </p:txBody>
      </p:sp>
      <p:sp>
        <p:nvSpPr>
          <p:cNvPr id="15" name="Flèche : bas 14">
            <a:extLst>
              <a:ext uri="{FF2B5EF4-FFF2-40B4-BE49-F238E27FC236}">
                <a16:creationId xmlns:a16="http://schemas.microsoft.com/office/drawing/2014/main" id="{3BFEA5C2-A09D-4CB1-9541-927E5E4110CC}"/>
              </a:ext>
            </a:extLst>
          </p:cNvPr>
          <p:cNvSpPr/>
          <p:nvPr/>
        </p:nvSpPr>
        <p:spPr>
          <a:xfrm>
            <a:off x="4129087" y="3548903"/>
            <a:ext cx="400050" cy="1070722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33DDC51-C821-45BA-B968-C0E7CDCEC83C}"/>
              </a:ext>
            </a:extLst>
          </p:cNvPr>
          <p:cNvSpPr txBox="1"/>
          <p:nvPr/>
        </p:nvSpPr>
        <p:spPr>
          <a:xfrm>
            <a:off x="3028951" y="4667250"/>
            <a:ext cx="24574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L2 de LAS </a:t>
            </a:r>
          </a:p>
          <a:p>
            <a:pPr algn="ctr"/>
            <a:r>
              <a:rPr lang="fr-FR" dirty="0"/>
              <a:t>possibilité de retenter sa chance : </a:t>
            </a:r>
          </a:p>
          <a:p>
            <a:pPr marL="285750" indent="-285750" algn="ctr">
              <a:buFontTx/>
              <a:buChar char="-"/>
            </a:pPr>
            <a:r>
              <a:rPr lang="fr-FR" dirty="0"/>
              <a:t>soit en fin de L2 </a:t>
            </a:r>
          </a:p>
          <a:p>
            <a:pPr marL="285750" indent="-285750" algn="ctr">
              <a:buFontTx/>
              <a:buChar char="-"/>
            </a:pPr>
            <a:r>
              <a:rPr lang="fr-FR" dirty="0"/>
              <a:t>soit en fin de L3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ou réorientation</a:t>
            </a:r>
          </a:p>
        </p:txBody>
      </p:sp>
      <p:sp>
        <p:nvSpPr>
          <p:cNvPr id="17" name="Flèche : bas 16">
            <a:extLst>
              <a:ext uri="{FF2B5EF4-FFF2-40B4-BE49-F238E27FC236}">
                <a16:creationId xmlns:a16="http://schemas.microsoft.com/office/drawing/2014/main" id="{46616F03-048A-4D6D-82A3-F2924526CA3F}"/>
              </a:ext>
            </a:extLst>
          </p:cNvPr>
          <p:cNvSpPr/>
          <p:nvPr/>
        </p:nvSpPr>
        <p:spPr>
          <a:xfrm>
            <a:off x="7010399" y="3548903"/>
            <a:ext cx="400050" cy="1070722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2899301B-E3A1-4D15-88FF-288214491D5E}"/>
              </a:ext>
            </a:extLst>
          </p:cNvPr>
          <p:cNvSpPr txBox="1"/>
          <p:nvPr/>
        </p:nvSpPr>
        <p:spPr>
          <a:xfrm>
            <a:off x="6243636" y="4635694"/>
            <a:ext cx="1933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ORAL</a:t>
            </a:r>
          </a:p>
        </p:txBody>
      </p:sp>
      <p:sp>
        <p:nvSpPr>
          <p:cNvPr id="19" name="Flèche : bas 18">
            <a:extLst>
              <a:ext uri="{FF2B5EF4-FFF2-40B4-BE49-F238E27FC236}">
                <a16:creationId xmlns:a16="http://schemas.microsoft.com/office/drawing/2014/main" id="{4116D5B3-FC76-487B-9D36-96B80A78907B}"/>
              </a:ext>
            </a:extLst>
          </p:cNvPr>
          <p:cNvSpPr/>
          <p:nvPr/>
        </p:nvSpPr>
        <p:spPr>
          <a:xfrm rot="5400000">
            <a:off x="5748339" y="4331166"/>
            <a:ext cx="400050" cy="1070722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14D0951-CEAD-49EA-9FCA-51172D07BF19}"/>
              </a:ext>
            </a:extLst>
          </p:cNvPr>
          <p:cNvSpPr txBox="1"/>
          <p:nvPr/>
        </p:nvSpPr>
        <p:spPr>
          <a:xfrm>
            <a:off x="5786440" y="4451028"/>
            <a:ext cx="883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50%</a:t>
            </a:r>
          </a:p>
        </p:txBody>
      </p:sp>
      <p:sp>
        <p:nvSpPr>
          <p:cNvPr id="21" name="Flèche : bas 20">
            <a:extLst>
              <a:ext uri="{FF2B5EF4-FFF2-40B4-BE49-F238E27FC236}">
                <a16:creationId xmlns:a16="http://schemas.microsoft.com/office/drawing/2014/main" id="{E23A2B1C-4460-4810-B908-E9AE76A8F58C}"/>
              </a:ext>
            </a:extLst>
          </p:cNvPr>
          <p:cNvSpPr/>
          <p:nvPr/>
        </p:nvSpPr>
        <p:spPr>
          <a:xfrm>
            <a:off x="9815512" y="3564972"/>
            <a:ext cx="400050" cy="1070722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 : bas 21">
            <a:extLst>
              <a:ext uri="{FF2B5EF4-FFF2-40B4-BE49-F238E27FC236}">
                <a16:creationId xmlns:a16="http://schemas.microsoft.com/office/drawing/2014/main" id="{0AC05C6C-09C6-4C7D-88C3-12D5BD4E9D09}"/>
              </a:ext>
            </a:extLst>
          </p:cNvPr>
          <p:cNvSpPr/>
          <p:nvPr/>
        </p:nvSpPr>
        <p:spPr>
          <a:xfrm rot="16200000">
            <a:off x="8239126" y="4331165"/>
            <a:ext cx="400050" cy="1070722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912276-1D27-4308-9BC6-BF75A55D28D3}"/>
              </a:ext>
            </a:extLst>
          </p:cNvPr>
          <p:cNvSpPr txBox="1"/>
          <p:nvPr/>
        </p:nvSpPr>
        <p:spPr>
          <a:xfrm>
            <a:off x="8117680" y="4471444"/>
            <a:ext cx="916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50%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9A462FA-372E-413E-A0F6-A2F0352C2B84}"/>
              </a:ext>
            </a:extLst>
          </p:cNvPr>
          <p:cNvSpPr txBox="1"/>
          <p:nvPr/>
        </p:nvSpPr>
        <p:spPr>
          <a:xfrm>
            <a:off x="8958262" y="4666500"/>
            <a:ext cx="2114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Passage en 2</a:t>
            </a:r>
            <a:r>
              <a:rPr lang="fr-FR" sz="2000" b="1" baseline="30000" dirty="0"/>
              <a:t>ème</a:t>
            </a:r>
            <a:r>
              <a:rPr lang="fr-FR" sz="2000" b="1" dirty="0"/>
              <a:t> année MMOPK</a:t>
            </a:r>
          </a:p>
        </p:txBody>
      </p:sp>
    </p:spTree>
    <p:extLst>
      <p:ext uri="{BB962C8B-B14F-4D97-AF65-F5344CB8AC3E}">
        <p14:creationId xmlns:p14="http://schemas.microsoft.com/office/powerpoint/2010/main" val="4136356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A37C78-04C6-450F-B2B4-1467C201B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</a:t>
            </a:r>
            <a:r>
              <a:rPr lang="fr-FR" b="1" dirty="0"/>
              <a:t>LAS</a:t>
            </a:r>
            <a:r>
              <a:rPr lang="fr-FR" dirty="0"/>
              <a:t> = </a:t>
            </a:r>
            <a:r>
              <a:rPr lang="fr-FR" b="1" dirty="0"/>
              <a:t>Licence</a:t>
            </a:r>
            <a:r>
              <a:rPr lang="fr-FR" dirty="0"/>
              <a:t> accès santé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490562-ACDC-413B-8480-46A212CCB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2515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/>
              <a:t>Majeure = licence classique</a:t>
            </a:r>
            <a:r>
              <a:rPr lang="fr-FR" dirty="0"/>
              <a:t>, pas nécessairement en lien avec la santé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+ Mineure santé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	Mode d’évaluation </a:t>
            </a:r>
          </a:p>
          <a:p>
            <a:pPr marL="0" indent="0">
              <a:buNone/>
            </a:pPr>
            <a:r>
              <a:rPr lang="fr-FR" dirty="0"/>
              <a:t>	= </a:t>
            </a:r>
            <a:r>
              <a:rPr lang="fr-FR" sz="3600" b="1" dirty="0"/>
              <a:t>examen</a:t>
            </a:r>
            <a:r>
              <a:rPr lang="fr-FR" dirty="0"/>
              <a:t>, partiels à valider à 10/20 pour passer en L2 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Mais </a:t>
            </a:r>
            <a:r>
              <a:rPr lang="fr-FR" b="1" dirty="0">
                <a:solidFill>
                  <a:srgbClr val="FF0000"/>
                </a:solidFill>
              </a:rPr>
              <a:t>ATTENTION</a:t>
            </a:r>
            <a:r>
              <a:rPr lang="fr-FR" dirty="0">
                <a:solidFill>
                  <a:srgbClr val="FF0000"/>
                </a:solidFill>
              </a:rPr>
              <a:t> pour accéder aux filières MMOPK il faut être dans les meilleurs, sélection sur dossier en L1, L2 ou L3 mais seulement 2 chances</a:t>
            </a:r>
          </a:p>
        </p:txBody>
      </p:sp>
    </p:spTree>
    <p:extLst>
      <p:ext uri="{BB962C8B-B14F-4D97-AF65-F5344CB8AC3E}">
        <p14:creationId xmlns:p14="http://schemas.microsoft.com/office/powerpoint/2010/main" val="1138640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6D0E59-61B3-4793-A28E-89D90B379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5435" y="407703"/>
            <a:ext cx="10515600" cy="1325563"/>
          </a:xfrm>
        </p:spPr>
        <p:txBody>
          <a:bodyPr/>
          <a:lstStyle/>
          <a:p>
            <a:r>
              <a:rPr lang="fr-FR" dirty="0"/>
              <a:t>À la fin de la première année de LAS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0BC8291E-58CA-4D12-B261-628E3516E2E6}"/>
              </a:ext>
            </a:extLst>
          </p:cNvPr>
          <p:cNvSpPr/>
          <p:nvPr/>
        </p:nvSpPr>
        <p:spPr>
          <a:xfrm>
            <a:off x="1109662" y="2112962"/>
            <a:ext cx="2524125" cy="13255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78A31C0-0CC7-43D2-9618-EDB0C3870450}"/>
              </a:ext>
            </a:extLst>
          </p:cNvPr>
          <p:cNvSpPr txBox="1"/>
          <p:nvPr/>
        </p:nvSpPr>
        <p:spPr>
          <a:xfrm>
            <a:off x="1109661" y="2494895"/>
            <a:ext cx="2524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Moyenne </a:t>
            </a:r>
            <a:r>
              <a:rPr lang="fr-FR" sz="2000" b="1" dirty="0"/>
              <a:t>&lt; 10/20</a:t>
            </a:r>
          </a:p>
          <a:p>
            <a:pPr algn="ctr"/>
            <a:r>
              <a:rPr lang="fr-FR" sz="2000" b="1" cap="all" dirty="0"/>
              <a:t>recalés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CB0B6CF-5F9E-417D-9882-2BC0D00321F4}"/>
              </a:ext>
            </a:extLst>
          </p:cNvPr>
          <p:cNvSpPr txBox="1"/>
          <p:nvPr/>
        </p:nvSpPr>
        <p:spPr>
          <a:xfrm>
            <a:off x="1109656" y="4309407"/>
            <a:ext cx="2638426" cy="142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000" b="1" dirty="0"/>
              <a:t>Rattrapage </a:t>
            </a:r>
          </a:p>
          <a:p>
            <a:pPr algn="ctr">
              <a:lnSpc>
                <a:spcPct val="150000"/>
              </a:lnSpc>
            </a:pPr>
            <a:r>
              <a:rPr lang="fr-FR" sz="2000" dirty="0"/>
              <a:t>ou redoublement </a:t>
            </a:r>
          </a:p>
          <a:p>
            <a:pPr algn="ctr">
              <a:lnSpc>
                <a:spcPct val="150000"/>
              </a:lnSpc>
            </a:pPr>
            <a:r>
              <a:rPr lang="fr-FR" sz="2000" dirty="0"/>
              <a:t>ou réorientation 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86B7D8C1-52A5-48ED-9F83-4882429358E7}"/>
              </a:ext>
            </a:extLst>
          </p:cNvPr>
          <p:cNvSpPr/>
          <p:nvPr/>
        </p:nvSpPr>
        <p:spPr>
          <a:xfrm>
            <a:off x="4391023" y="2112962"/>
            <a:ext cx="2609849" cy="131603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F0897E6-59FB-4F38-A14C-4BDDFB73CDF4}"/>
              </a:ext>
            </a:extLst>
          </p:cNvPr>
          <p:cNvSpPr txBox="1"/>
          <p:nvPr/>
        </p:nvSpPr>
        <p:spPr>
          <a:xfrm>
            <a:off x="4538658" y="2570926"/>
            <a:ext cx="2314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Moyenne </a:t>
            </a:r>
            <a:r>
              <a:rPr lang="fr-FR" sz="2000" b="1" dirty="0"/>
              <a:t>&gt; 10/20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3C2925B8-A34D-4B92-879C-BE4AAD1BDAF2}"/>
              </a:ext>
            </a:extLst>
          </p:cNvPr>
          <p:cNvSpPr/>
          <p:nvPr/>
        </p:nvSpPr>
        <p:spPr>
          <a:xfrm>
            <a:off x="7758108" y="2103437"/>
            <a:ext cx="2524125" cy="132556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FAEC420-D327-4C00-87B8-09EADAD57E64}"/>
              </a:ext>
            </a:extLst>
          </p:cNvPr>
          <p:cNvSpPr txBox="1"/>
          <p:nvPr/>
        </p:nvSpPr>
        <p:spPr>
          <a:xfrm>
            <a:off x="8015282" y="2566163"/>
            <a:ext cx="2009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Les meilleurs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A743739-D10B-457E-B7DE-27C7C938A897}"/>
              </a:ext>
            </a:extLst>
          </p:cNvPr>
          <p:cNvSpPr txBox="1"/>
          <p:nvPr/>
        </p:nvSpPr>
        <p:spPr>
          <a:xfrm>
            <a:off x="8015282" y="4418934"/>
            <a:ext cx="21145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Passage en 2</a:t>
            </a:r>
            <a:r>
              <a:rPr lang="fr-FR" sz="2000" b="1" baseline="30000" dirty="0"/>
              <a:t>ème</a:t>
            </a:r>
            <a:r>
              <a:rPr lang="fr-FR" sz="2000" b="1" dirty="0"/>
              <a:t> année MMOPK</a:t>
            </a:r>
          </a:p>
          <a:p>
            <a:pPr algn="ctr"/>
            <a:r>
              <a:rPr lang="fr-FR" sz="2400" b="1" dirty="0"/>
              <a:t>SUR DOSSIER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9462E1A-4103-489D-9E0F-F2B452653C91}"/>
              </a:ext>
            </a:extLst>
          </p:cNvPr>
          <p:cNvSpPr txBox="1"/>
          <p:nvPr/>
        </p:nvSpPr>
        <p:spPr>
          <a:xfrm>
            <a:off x="3867146" y="4418934"/>
            <a:ext cx="3657597" cy="2154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dirty="0"/>
              <a:t>L2 de LAS </a:t>
            </a:r>
          </a:p>
          <a:p>
            <a:pPr algn="ctr"/>
            <a:r>
              <a:rPr lang="fr-FR" sz="2000" dirty="0"/>
              <a:t>possibilité de retenter sa chance : </a:t>
            </a:r>
          </a:p>
          <a:p>
            <a:pPr marL="285750" indent="-285750" algn="ctr">
              <a:buFontTx/>
              <a:buChar char="-"/>
            </a:pPr>
            <a:r>
              <a:rPr lang="fr-FR" sz="2000" dirty="0"/>
              <a:t>soit en fin de L2 </a:t>
            </a:r>
          </a:p>
          <a:p>
            <a:pPr marL="285750" indent="-285750" algn="ctr">
              <a:buFontTx/>
              <a:buChar char="-"/>
            </a:pPr>
            <a:r>
              <a:rPr lang="fr-FR" sz="2000" dirty="0"/>
              <a:t>soit en fin de L3</a:t>
            </a:r>
          </a:p>
          <a:p>
            <a:pPr marL="285750" indent="-285750" algn="ctr">
              <a:buFontTx/>
              <a:buChar char="-"/>
            </a:pPr>
            <a:endParaRPr lang="fr-FR" dirty="0"/>
          </a:p>
          <a:p>
            <a:pPr algn="ctr"/>
            <a:r>
              <a:rPr lang="fr-FR" i="1" dirty="0"/>
              <a:t>*ou de tenter en L2 et L3 si le dossier n’avait pas encore été présenté</a:t>
            </a:r>
          </a:p>
        </p:txBody>
      </p:sp>
      <p:sp>
        <p:nvSpPr>
          <p:cNvPr id="15" name="Flèche : bas 14">
            <a:extLst>
              <a:ext uri="{FF2B5EF4-FFF2-40B4-BE49-F238E27FC236}">
                <a16:creationId xmlns:a16="http://schemas.microsoft.com/office/drawing/2014/main" id="{1207DBA6-9E75-42F9-86C7-2DF37361D019}"/>
              </a:ext>
            </a:extLst>
          </p:cNvPr>
          <p:cNvSpPr/>
          <p:nvPr/>
        </p:nvSpPr>
        <p:spPr>
          <a:xfrm>
            <a:off x="8872532" y="3517347"/>
            <a:ext cx="400050" cy="968928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 : bas 15">
            <a:extLst>
              <a:ext uri="{FF2B5EF4-FFF2-40B4-BE49-F238E27FC236}">
                <a16:creationId xmlns:a16="http://schemas.microsoft.com/office/drawing/2014/main" id="{CA6C5B5B-05F5-4235-A065-3B2CC9FA1CA6}"/>
              </a:ext>
            </a:extLst>
          </p:cNvPr>
          <p:cNvSpPr/>
          <p:nvPr/>
        </p:nvSpPr>
        <p:spPr>
          <a:xfrm>
            <a:off x="5495920" y="3517347"/>
            <a:ext cx="400050" cy="968928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 : bas 16">
            <a:extLst>
              <a:ext uri="{FF2B5EF4-FFF2-40B4-BE49-F238E27FC236}">
                <a16:creationId xmlns:a16="http://schemas.microsoft.com/office/drawing/2014/main" id="{B7E624A1-F928-4E90-8AFF-1B7F2665FD11}"/>
              </a:ext>
            </a:extLst>
          </p:cNvPr>
          <p:cNvSpPr/>
          <p:nvPr/>
        </p:nvSpPr>
        <p:spPr>
          <a:xfrm rot="16200000">
            <a:off x="3850477" y="3859336"/>
            <a:ext cx="400050" cy="1519246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 : bas 17">
            <a:extLst>
              <a:ext uri="{FF2B5EF4-FFF2-40B4-BE49-F238E27FC236}">
                <a16:creationId xmlns:a16="http://schemas.microsoft.com/office/drawing/2014/main" id="{8326662F-DA64-4FFC-B6FF-F9D6F178892A}"/>
              </a:ext>
            </a:extLst>
          </p:cNvPr>
          <p:cNvSpPr/>
          <p:nvPr/>
        </p:nvSpPr>
        <p:spPr>
          <a:xfrm>
            <a:off x="2119308" y="3517347"/>
            <a:ext cx="400050" cy="968928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91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DB1CD4-BBD7-4CC3-BE14-9FA14C123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Les universités à Paris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103E3E-A661-4C34-B9FE-E634B370D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325" y="1844918"/>
            <a:ext cx="4810125" cy="19081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600" b="1" dirty="0">
                <a:solidFill>
                  <a:srgbClr val="FF0000"/>
                </a:solidFill>
              </a:rPr>
              <a:t>S</a:t>
            </a:r>
            <a:r>
              <a:rPr lang="fr-FR" sz="3600" b="1" dirty="0"/>
              <a:t>ORBONNE </a:t>
            </a:r>
            <a:r>
              <a:rPr lang="fr-FR" sz="3600" b="1" cap="all" dirty="0">
                <a:solidFill>
                  <a:srgbClr val="FF0000"/>
                </a:solidFill>
              </a:rPr>
              <a:t>u</a:t>
            </a:r>
            <a:r>
              <a:rPr lang="fr-FR" sz="3600" b="1" cap="all" dirty="0"/>
              <a:t>niversité</a:t>
            </a:r>
          </a:p>
          <a:p>
            <a:pPr marL="0" indent="0" algn="ctr">
              <a:buNone/>
            </a:pPr>
            <a:r>
              <a:rPr lang="fr-FR" dirty="0"/>
              <a:t>Paris VI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E88C73E-02BE-45A6-9E85-EA2DBCFE8192}"/>
              </a:ext>
            </a:extLst>
          </p:cNvPr>
          <p:cNvSpPr txBox="1"/>
          <p:nvPr/>
        </p:nvSpPr>
        <p:spPr>
          <a:xfrm>
            <a:off x="6238875" y="1722900"/>
            <a:ext cx="481012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cap="all" dirty="0">
                <a:solidFill>
                  <a:srgbClr val="FF0000"/>
                </a:solidFill>
              </a:rPr>
              <a:t>U</a:t>
            </a:r>
            <a:r>
              <a:rPr lang="fr-FR" sz="3600" b="1" cap="all" dirty="0"/>
              <a:t>niversité </a:t>
            </a:r>
            <a:r>
              <a:rPr lang="fr-FR" sz="3600" b="1" cap="all" dirty="0">
                <a:solidFill>
                  <a:srgbClr val="FF0000"/>
                </a:solidFill>
              </a:rPr>
              <a:t>d</a:t>
            </a:r>
            <a:r>
              <a:rPr lang="fr-FR" sz="3600" b="1" cap="all" dirty="0"/>
              <a:t>e </a:t>
            </a:r>
            <a:r>
              <a:rPr lang="fr-FR" sz="3600" b="1" cap="all" dirty="0">
                <a:solidFill>
                  <a:srgbClr val="FF0000"/>
                </a:solidFill>
              </a:rPr>
              <a:t>p</a:t>
            </a:r>
            <a:r>
              <a:rPr lang="fr-FR" sz="3600" b="1" cap="all" dirty="0"/>
              <a:t>aris</a:t>
            </a:r>
          </a:p>
          <a:p>
            <a:pPr algn="ctr"/>
            <a:r>
              <a:rPr lang="fr-FR" sz="2800" dirty="0"/>
              <a:t>= fusion de Descartes (Paris V) </a:t>
            </a:r>
          </a:p>
          <a:p>
            <a:pPr algn="ctr"/>
            <a:r>
              <a:rPr lang="fr-FR" sz="2800" dirty="0"/>
              <a:t>et Diderot (Paris VII)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038B8FA-59B9-4949-93FE-F24B3D7E2BD6}"/>
              </a:ext>
            </a:extLst>
          </p:cNvPr>
          <p:cNvSpPr txBox="1"/>
          <p:nvPr/>
        </p:nvSpPr>
        <p:spPr>
          <a:xfrm>
            <a:off x="6153150" y="3884171"/>
            <a:ext cx="5991225" cy="23529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1" dirty="0">
                <a:solidFill>
                  <a:srgbClr val="FF0000"/>
                </a:solidFill>
              </a:rPr>
              <a:t>ATTENTION</a:t>
            </a:r>
            <a:r>
              <a:rPr lang="fr-FR" sz="2000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FR" sz="2000" b="1" dirty="0">
                <a:solidFill>
                  <a:srgbClr val="FF0000"/>
                </a:solidFill>
              </a:rPr>
              <a:t>sur </a:t>
            </a:r>
            <a:r>
              <a:rPr lang="fr-FR" sz="2000" b="1" dirty="0" err="1">
                <a:solidFill>
                  <a:srgbClr val="FF0000"/>
                </a:solidFill>
              </a:rPr>
              <a:t>Parcoursup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dirty="0">
                <a:solidFill>
                  <a:srgbClr val="FF0000"/>
                </a:solidFill>
              </a:rPr>
              <a:t>ne pas confondre :</a:t>
            </a:r>
          </a:p>
          <a:p>
            <a:pPr>
              <a:lnSpc>
                <a:spcPct val="150000"/>
              </a:lnSpc>
            </a:pPr>
            <a:r>
              <a:rPr lang="fr-FR" sz="2000" dirty="0">
                <a:solidFill>
                  <a:srgbClr val="FF0000"/>
                </a:solidFill>
              </a:rPr>
              <a:t>« Paris VI » (SU) et « Paris 6</a:t>
            </a:r>
            <a:r>
              <a:rPr lang="fr-FR" sz="2000" baseline="30000" dirty="0">
                <a:solidFill>
                  <a:srgbClr val="FF0000"/>
                </a:solidFill>
              </a:rPr>
              <a:t>ème »</a:t>
            </a:r>
            <a:r>
              <a:rPr lang="fr-FR" sz="2000" dirty="0">
                <a:solidFill>
                  <a:srgbClr val="FF0000"/>
                </a:solidFill>
              </a:rPr>
              <a:t> (UDP) qui fait référence à l’arrondissement </a:t>
            </a:r>
          </a:p>
          <a:p>
            <a:pPr>
              <a:lnSpc>
                <a:spcPct val="150000"/>
              </a:lnSpc>
            </a:pPr>
            <a:r>
              <a:rPr lang="fr-FR" sz="2000" dirty="0">
                <a:solidFill>
                  <a:srgbClr val="FF0000"/>
                </a:solidFill>
              </a:rPr>
              <a:t>Ou encore « Paris XIII » (Bobigny) et « Paris 13</a:t>
            </a:r>
            <a:r>
              <a:rPr lang="fr-FR" sz="2000" baseline="30000" dirty="0">
                <a:solidFill>
                  <a:srgbClr val="FF0000"/>
                </a:solidFill>
              </a:rPr>
              <a:t>ème</a:t>
            </a:r>
            <a:r>
              <a:rPr lang="fr-FR" sz="2000" dirty="0">
                <a:solidFill>
                  <a:srgbClr val="FF0000"/>
                </a:solidFill>
              </a:rPr>
              <a:t> » (SU)</a:t>
            </a:r>
            <a:endParaRPr lang="fr-FR" sz="20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082148B-A36F-4379-A372-40278E03C2C2}"/>
              </a:ext>
            </a:extLst>
          </p:cNvPr>
          <p:cNvSpPr txBox="1"/>
          <p:nvPr/>
        </p:nvSpPr>
        <p:spPr>
          <a:xfrm>
            <a:off x="347663" y="3067030"/>
            <a:ext cx="56911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En </a:t>
            </a:r>
            <a:r>
              <a:rPr lang="fr-FR" sz="2400" dirty="0" err="1"/>
              <a:t>île-de-France</a:t>
            </a:r>
            <a:r>
              <a:rPr lang="fr-FR" sz="2400" dirty="0"/>
              <a:t> on retrouve aussi : </a:t>
            </a:r>
          </a:p>
          <a:p>
            <a:endParaRPr lang="fr-FR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b="1" dirty="0" err="1"/>
              <a:t>Univeristé</a:t>
            </a:r>
            <a:r>
              <a:rPr lang="fr-FR" sz="2400" b="1" dirty="0"/>
              <a:t> Paris Est Créteil</a:t>
            </a:r>
            <a:r>
              <a:rPr lang="fr-FR" sz="2400" dirty="0"/>
              <a:t> (Paris XII) </a:t>
            </a:r>
            <a:r>
              <a:rPr lang="fr-FR" sz="2400" i="1" dirty="0"/>
              <a:t>attention que des LAS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b="1" dirty="0"/>
              <a:t>Université Paris Ouest Versailles St Quentin</a:t>
            </a:r>
            <a:endParaRPr lang="fr-FR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b="1" dirty="0"/>
              <a:t>Université Paris Nord Bobigny </a:t>
            </a:r>
            <a:r>
              <a:rPr lang="fr-FR" sz="2400" dirty="0"/>
              <a:t>(Paris XIII)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b="1" dirty="0"/>
              <a:t>Université Paris Sud Orsay</a:t>
            </a:r>
            <a:r>
              <a:rPr lang="fr-FR" sz="2400" dirty="0"/>
              <a:t> (Paris XI)</a:t>
            </a:r>
          </a:p>
        </p:txBody>
      </p:sp>
    </p:spTree>
    <p:extLst>
      <p:ext uri="{BB962C8B-B14F-4D97-AF65-F5344CB8AC3E}">
        <p14:creationId xmlns:p14="http://schemas.microsoft.com/office/powerpoint/2010/main" val="43714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F0F92AC4-2A01-49FE-B793-62BE59E8CD34}"/>
              </a:ext>
            </a:extLst>
          </p:cNvPr>
          <p:cNvSpPr txBox="1"/>
          <p:nvPr/>
        </p:nvSpPr>
        <p:spPr>
          <a:xfrm>
            <a:off x="7020368" y="1958582"/>
            <a:ext cx="2124891" cy="2436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Arial"/>
              </a:rPr>
              <a:t>Chimie</a:t>
            </a:r>
          </a:p>
          <a:p>
            <a:pPr marL="228600" marR="0" lvl="0" indent="-228600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Arial"/>
              </a:rPr>
              <a:t>Biochimie</a:t>
            </a:r>
          </a:p>
          <a:p>
            <a:pPr marL="228600" marR="0" lvl="0" indent="-228600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Arial"/>
              </a:rPr>
              <a:t>Biologie Cellulaire</a:t>
            </a:r>
          </a:p>
          <a:p>
            <a:pPr marL="228600" marR="0" lvl="0" indent="-228600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Arial"/>
              </a:rPr>
              <a:t>Physique</a:t>
            </a:r>
          </a:p>
          <a:p>
            <a:pPr marL="228600" marR="0" lvl="0" indent="-228600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Arial"/>
              </a:rPr>
              <a:t>Histo</a:t>
            </a:r>
            <a:r>
              <a:rPr kumimoji="0" lang="fr-FR" sz="16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sym typeface="Arial"/>
              </a:rPr>
              <a:t>logie</a:t>
            </a:r>
            <a:r>
              <a:rPr kumimoji="0" lang="en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Arial"/>
              </a:rPr>
              <a:t>-Embryo</a:t>
            </a:r>
            <a:r>
              <a:rPr kumimoji="0" lang="fr-FR" sz="16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sym typeface="Arial"/>
              </a:rPr>
              <a:t>logie</a:t>
            </a:r>
            <a:endParaRPr kumimoji="0" lang="fr-FR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sym typeface="Arial"/>
            </a:endParaRPr>
          </a:p>
          <a:p>
            <a:pPr marL="228600" marR="0" lvl="0" indent="-228600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Arial"/>
              </a:rPr>
              <a:t>Santé Publique</a:t>
            </a:r>
          </a:p>
          <a:p>
            <a:pPr marL="228600" marR="0" lvl="0" indent="-228600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Arial"/>
              </a:rPr>
              <a:t>SSH</a:t>
            </a:r>
          </a:p>
        </p:txBody>
      </p:sp>
      <p:sp>
        <p:nvSpPr>
          <p:cNvPr id="9" name="Google Shape;263;p40">
            <a:extLst>
              <a:ext uri="{FF2B5EF4-FFF2-40B4-BE49-F238E27FC236}">
                <a16:creationId xmlns:a16="http://schemas.microsoft.com/office/drawing/2014/main" id="{736F26A4-8A5A-4A12-81C0-393C5E34DD8A}"/>
              </a:ext>
            </a:extLst>
          </p:cNvPr>
          <p:cNvSpPr txBox="1">
            <a:spLocks/>
          </p:cNvSpPr>
          <p:nvPr/>
        </p:nvSpPr>
        <p:spPr>
          <a:xfrm>
            <a:off x="484782" y="1025350"/>
            <a:ext cx="3723900" cy="329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Ubuntu Light"/>
              <a:buNone/>
              <a:defRPr sz="14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Ubuntu Light"/>
              <a:buNone/>
              <a:defRPr sz="14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2pPr>
            <a:lvl3pPr marL="1371600" marR="0" lvl="2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Ubuntu Light"/>
              <a:buNone/>
              <a:defRPr sz="13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3pPr>
            <a:lvl4pPr marL="1828800" marR="0" lvl="3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Ubuntu Light"/>
              <a:buNone/>
              <a:defRPr sz="13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Ubuntu Light"/>
              <a:buNone/>
              <a:defRPr sz="12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Ubuntu Light"/>
              <a:buNone/>
              <a:defRPr sz="12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00"/>
              <a:buFont typeface="Ubuntu Light"/>
              <a:buNone/>
              <a:defRPr sz="11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00"/>
              <a:buFont typeface="Ubuntu Light"/>
              <a:buNone/>
              <a:defRPr sz="11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8pPr>
            <a:lvl9pPr marL="4114800" marR="0" lvl="8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Ubuntu Light"/>
              <a:buNone/>
              <a:defRPr sz="10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9pPr>
          </a:lstStyle>
          <a:p>
            <a:pPr marL="0" indent="0"/>
            <a:r>
              <a:rPr lang="fr-FR" sz="1800" b="1" dirty="0">
                <a:solidFill>
                  <a:srgbClr val="000000"/>
                </a:solidFill>
                <a:latin typeface="+mn-lt"/>
              </a:rPr>
              <a:t>Majeure Santé </a:t>
            </a:r>
            <a:r>
              <a:rPr lang="fr-FR" sz="1800" dirty="0">
                <a:solidFill>
                  <a:srgbClr val="000000"/>
                </a:solidFill>
                <a:latin typeface="+mn-lt"/>
              </a:rPr>
              <a:t>(48 ECTS)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B68330D-9E8D-4309-944D-930032C33296}"/>
              </a:ext>
            </a:extLst>
          </p:cNvPr>
          <p:cNvSpPr txBox="1"/>
          <p:nvPr/>
        </p:nvSpPr>
        <p:spPr>
          <a:xfrm>
            <a:off x="255916" y="2202289"/>
            <a:ext cx="2790825" cy="234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Arial"/>
              </a:rPr>
              <a:t>Chimie - Biochimie</a:t>
            </a:r>
          </a:p>
          <a:p>
            <a:pPr marL="228600" marR="0" lvl="0" indent="-228600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Arial"/>
              </a:rPr>
              <a:t>Biologie Cellulaire </a:t>
            </a:r>
          </a:p>
          <a:p>
            <a:pPr marR="0" lvl="0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Arial"/>
              </a:rPr>
              <a:t>      </a:t>
            </a:r>
            <a:r>
              <a:rPr kumimoji="0" lang="fr-FR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Arial"/>
              </a:rPr>
              <a:t>Histologie </a:t>
            </a:r>
          </a:p>
          <a:p>
            <a:pPr marR="0" lvl="0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Arial"/>
              </a:rPr>
              <a:t>      Biologie de la Reproduction </a:t>
            </a:r>
          </a:p>
          <a:p>
            <a:pPr marR="0" lvl="0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Arial"/>
              </a:rPr>
              <a:t>      Biologie du développement</a:t>
            </a:r>
          </a:p>
          <a:p>
            <a:pPr marR="0" lvl="0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1600" kern="1200" dirty="0"/>
              <a:t>3. Anatomie</a:t>
            </a:r>
          </a:p>
          <a:p>
            <a:pPr marR="0" lvl="0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Arial"/>
              </a:rPr>
              <a:t>4. Anglais</a:t>
            </a:r>
          </a:p>
          <a:p>
            <a:endParaRPr lang="fr-FR" sz="12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8A2551E-2BD7-44B4-9B77-BC8FCC2685A8}"/>
              </a:ext>
            </a:extLst>
          </p:cNvPr>
          <p:cNvSpPr txBox="1"/>
          <p:nvPr/>
        </p:nvSpPr>
        <p:spPr>
          <a:xfrm>
            <a:off x="3161504" y="2194296"/>
            <a:ext cx="2711373" cy="1549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Arial"/>
              </a:rPr>
              <a:t>Médicaments</a:t>
            </a:r>
          </a:p>
          <a:p>
            <a:pPr marL="228600" indent="-228600" defTabSz="914354">
              <a:lnSpc>
                <a:spcPct val="120000"/>
              </a:lnSpc>
              <a:buClrTx/>
              <a:buFont typeface="+mj-lt"/>
              <a:buAutoNum type="arabicPeriod"/>
              <a:defRPr/>
            </a:pPr>
            <a:r>
              <a:rPr lang="en" sz="1600" kern="1200" dirty="0"/>
              <a:t>Biophysique - Physiologie</a:t>
            </a:r>
            <a:endParaRPr kumimoji="0" lang="fr-FR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sym typeface="Arial"/>
            </a:endParaRPr>
          </a:p>
          <a:p>
            <a:pPr marL="228600" marR="0" lvl="0" indent="-228600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Arial"/>
              </a:rPr>
              <a:t>Biostatistiques</a:t>
            </a:r>
          </a:p>
          <a:p>
            <a:pPr marL="228600" marR="0" lvl="0" indent="-228600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Arial"/>
              </a:rPr>
              <a:t>SSH</a:t>
            </a:r>
          </a:p>
          <a:p>
            <a:pPr marL="228600" marR="0" lvl="0" indent="-228600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Arial"/>
              </a:rPr>
              <a:t>Anatomie spécifique</a:t>
            </a:r>
          </a:p>
        </p:txBody>
      </p:sp>
      <p:sp>
        <p:nvSpPr>
          <p:cNvPr id="12" name="Google Shape;263;p40">
            <a:extLst>
              <a:ext uri="{FF2B5EF4-FFF2-40B4-BE49-F238E27FC236}">
                <a16:creationId xmlns:a16="http://schemas.microsoft.com/office/drawing/2014/main" id="{42A57F26-EDCB-4DC6-A9A5-2D6432805EBE}"/>
              </a:ext>
            </a:extLst>
          </p:cNvPr>
          <p:cNvSpPr txBox="1">
            <a:spLocks/>
          </p:cNvSpPr>
          <p:nvPr/>
        </p:nvSpPr>
        <p:spPr>
          <a:xfrm>
            <a:off x="6895106" y="4591138"/>
            <a:ext cx="3723900" cy="329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Ubuntu Light"/>
              <a:buNone/>
              <a:defRPr sz="14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Ubuntu Light"/>
              <a:buNone/>
              <a:defRPr sz="14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2pPr>
            <a:lvl3pPr marL="1371600" marR="0" lvl="2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Ubuntu Light"/>
              <a:buNone/>
              <a:defRPr sz="13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3pPr>
            <a:lvl4pPr marL="1828800" marR="0" lvl="3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Ubuntu Light"/>
              <a:buNone/>
              <a:defRPr sz="13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Ubuntu Light"/>
              <a:buNone/>
              <a:defRPr sz="12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Ubuntu Light"/>
              <a:buNone/>
              <a:defRPr sz="12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00"/>
              <a:buFont typeface="Ubuntu Light"/>
              <a:buNone/>
              <a:defRPr sz="11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00"/>
              <a:buFont typeface="Ubuntu Light"/>
              <a:buNone/>
              <a:defRPr sz="11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8pPr>
            <a:lvl9pPr marL="4114800" marR="0" lvl="8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Ubuntu Light"/>
              <a:buNone/>
              <a:defRPr sz="10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9pPr>
          </a:lstStyle>
          <a:p>
            <a:pPr marL="0" indent="0" algn="ctr"/>
            <a:r>
              <a:rPr lang="fr-FR" sz="1800" b="1" dirty="0">
                <a:solidFill>
                  <a:srgbClr val="000000"/>
                </a:solidFill>
                <a:latin typeface="+mn-lt"/>
              </a:rPr>
              <a:t>10 mineures possibles </a:t>
            </a:r>
            <a:r>
              <a:rPr lang="fr-FR" sz="1800" dirty="0">
                <a:solidFill>
                  <a:srgbClr val="000000"/>
                </a:solidFill>
                <a:latin typeface="+mn-lt"/>
              </a:rPr>
              <a:t>(12 ECTS)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298784DA-7A57-465F-9883-FF837CFFCE29}"/>
              </a:ext>
            </a:extLst>
          </p:cNvPr>
          <p:cNvSpPr txBox="1"/>
          <p:nvPr/>
        </p:nvSpPr>
        <p:spPr>
          <a:xfrm>
            <a:off x="1065483" y="5317874"/>
            <a:ext cx="3962515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Arial"/>
              </a:rPr>
              <a:t>Sciences : Chimie, </a:t>
            </a:r>
            <a:r>
              <a:rPr kumimoji="0" lang="en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Arial"/>
              </a:rPr>
              <a:t>Biologie, </a:t>
            </a:r>
            <a:r>
              <a:rPr kumimoji="0" lang="fr-FR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Arial"/>
              </a:rPr>
              <a:t>Physique</a:t>
            </a:r>
          </a:p>
          <a:p>
            <a:pPr marL="228600" marR="0" lvl="0" indent="-228600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Arial"/>
              </a:rPr>
              <a:t>Sciences du langage</a:t>
            </a:r>
          </a:p>
          <a:p>
            <a:endParaRPr lang="fr-FR" sz="120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96B6FAF-F7E9-43FE-A3D5-EF2E9410E6BA}"/>
              </a:ext>
            </a:extLst>
          </p:cNvPr>
          <p:cNvSpPr txBox="1"/>
          <p:nvPr/>
        </p:nvSpPr>
        <p:spPr>
          <a:xfrm>
            <a:off x="-223123" y="342755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3200" b="1" dirty="0"/>
              <a:t>PASS SORBONNE </a:t>
            </a:r>
            <a:r>
              <a:rPr lang="fr-FR" sz="3200" b="1" cap="all" dirty="0"/>
              <a:t>université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BC1B19C-3EE1-4B36-B379-0345D7663C9B}"/>
              </a:ext>
            </a:extLst>
          </p:cNvPr>
          <p:cNvSpPr txBox="1"/>
          <p:nvPr/>
        </p:nvSpPr>
        <p:spPr>
          <a:xfrm>
            <a:off x="5790995" y="342755"/>
            <a:ext cx="65722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200" b="1" cap="all" dirty="0" err="1"/>
              <a:t>Pass</a:t>
            </a:r>
            <a:r>
              <a:rPr lang="fr-FR" sz="3200" b="1" cap="all" dirty="0"/>
              <a:t> Université de paris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E087212-4F9D-4A8F-A304-B2312F5CFC83}"/>
              </a:ext>
            </a:extLst>
          </p:cNvPr>
          <p:cNvSpPr/>
          <p:nvPr/>
        </p:nvSpPr>
        <p:spPr>
          <a:xfrm>
            <a:off x="171449" y="219075"/>
            <a:ext cx="5619545" cy="6477000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0AD6194-4C3F-4A67-B23D-AF2AF617944D}"/>
              </a:ext>
            </a:extLst>
          </p:cNvPr>
          <p:cNvSpPr/>
          <p:nvPr/>
        </p:nvSpPr>
        <p:spPr>
          <a:xfrm>
            <a:off x="6267450" y="219075"/>
            <a:ext cx="5702364" cy="64770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DF5DF4B-FE3C-453B-88D3-AE43BCD76F30}"/>
              </a:ext>
            </a:extLst>
          </p:cNvPr>
          <p:cNvSpPr txBox="1"/>
          <p:nvPr/>
        </p:nvSpPr>
        <p:spPr>
          <a:xfrm>
            <a:off x="333375" y="1755629"/>
            <a:ext cx="179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1</a:t>
            </a:r>
            <a:r>
              <a:rPr lang="fr-FR" b="1" baseline="30000" dirty="0"/>
              <a:t>er</a:t>
            </a:r>
            <a:r>
              <a:rPr lang="fr-FR" b="1" dirty="0"/>
              <a:t> Semestre </a:t>
            </a:r>
            <a:r>
              <a:rPr lang="fr-FR" dirty="0"/>
              <a:t>(S1)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90F83950-6EC5-40E5-A6A0-0B2D8637AD95}"/>
              </a:ext>
            </a:extLst>
          </p:cNvPr>
          <p:cNvSpPr txBox="1"/>
          <p:nvPr/>
        </p:nvSpPr>
        <p:spPr>
          <a:xfrm>
            <a:off x="3189531" y="1773916"/>
            <a:ext cx="218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2</a:t>
            </a:r>
            <a:r>
              <a:rPr lang="fr-FR" b="1" baseline="30000" dirty="0"/>
              <a:t>ème</a:t>
            </a:r>
            <a:r>
              <a:rPr lang="fr-FR" b="1" dirty="0"/>
              <a:t> Semestre </a:t>
            </a:r>
            <a:r>
              <a:rPr lang="fr-FR" dirty="0"/>
              <a:t>(S2)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8AA7CAAD-E6EF-43B8-82CE-3BE66259D2A6}"/>
              </a:ext>
            </a:extLst>
          </p:cNvPr>
          <p:cNvCxnSpPr/>
          <p:nvPr/>
        </p:nvCxnSpPr>
        <p:spPr>
          <a:xfrm>
            <a:off x="3046741" y="1866900"/>
            <a:ext cx="0" cy="24669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Google Shape;263;p40">
            <a:extLst>
              <a:ext uri="{FF2B5EF4-FFF2-40B4-BE49-F238E27FC236}">
                <a16:creationId xmlns:a16="http://schemas.microsoft.com/office/drawing/2014/main" id="{3B5C160E-69D5-4BFD-AB2A-55B1CD9B0E41}"/>
              </a:ext>
            </a:extLst>
          </p:cNvPr>
          <p:cNvSpPr txBox="1">
            <a:spLocks/>
          </p:cNvSpPr>
          <p:nvPr/>
        </p:nvSpPr>
        <p:spPr>
          <a:xfrm>
            <a:off x="6895107" y="1064308"/>
            <a:ext cx="3723900" cy="329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Ubuntu Light"/>
              <a:buNone/>
              <a:defRPr sz="14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Ubuntu Light"/>
              <a:buNone/>
              <a:defRPr sz="14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2pPr>
            <a:lvl3pPr marL="1371600" marR="0" lvl="2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Ubuntu Light"/>
              <a:buNone/>
              <a:defRPr sz="13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3pPr>
            <a:lvl4pPr marL="1828800" marR="0" lvl="3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Ubuntu Light"/>
              <a:buNone/>
              <a:defRPr sz="13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Ubuntu Light"/>
              <a:buNone/>
              <a:defRPr sz="12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Ubuntu Light"/>
              <a:buNone/>
              <a:defRPr sz="12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00"/>
              <a:buFont typeface="Ubuntu Light"/>
              <a:buNone/>
              <a:defRPr sz="11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00"/>
              <a:buFont typeface="Ubuntu Light"/>
              <a:buNone/>
              <a:defRPr sz="11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8pPr>
            <a:lvl9pPr marL="4114800" marR="0" lvl="8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Ubuntu Light"/>
              <a:buNone/>
              <a:defRPr sz="10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9pPr>
          </a:lstStyle>
          <a:p>
            <a:pPr marL="0" indent="0"/>
            <a:r>
              <a:rPr lang="fr-FR" sz="1800" b="1" dirty="0">
                <a:solidFill>
                  <a:srgbClr val="000000"/>
                </a:solidFill>
                <a:latin typeface="+mn-lt"/>
              </a:rPr>
              <a:t>Majeure Santé </a:t>
            </a:r>
            <a:r>
              <a:rPr lang="fr-FR" sz="1800" dirty="0">
                <a:solidFill>
                  <a:srgbClr val="000000"/>
                </a:solidFill>
                <a:latin typeface="+mn-lt"/>
              </a:rPr>
              <a:t>(48 ECTS)</a:t>
            </a:r>
          </a:p>
        </p:txBody>
      </p:sp>
      <p:sp>
        <p:nvSpPr>
          <p:cNvPr id="27" name="Google Shape;263;p40">
            <a:extLst>
              <a:ext uri="{FF2B5EF4-FFF2-40B4-BE49-F238E27FC236}">
                <a16:creationId xmlns:a16="http://schemas.microsoft.com/office/drawing/2014/main" id="{5C75F745-C491-45D3-846C-B3FFC262E491}"/>
              </a:ext>
            </a:extLst>
          </p:cNvPr>
          <p:cNvSpPr txBox="1">
            <a:spLocks/>
          </p:cNvSpPr>
          <p:nvPr/>
        </p:nvSpPr>
        <p:spPr>
          <a:xfrm>
            <a:off x="869364" y="4878015"/>
            <a:ext cx="3723900" cy="329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Ubuntu Light"/>
              <a:buNone/>
              <a:defRPr sz="14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Ubuntu Light"/>
              <a:buNone/>
              <a:defRPr sz="14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2pPr>
            <a:lvl3pPr marL="1371600" marR="0" lvl="2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Ubuntu Light"/>
              <a:buNone/>
              <a:defRPr sz="13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3pPr>
            <a:lvl4pPr marL="1828800" marR="0" lvl="3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Ubuntu Light"/>
              <a:buNone/>
              <a:defRPr sz="13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Ubuntu Light"/>
              <a:buNone/>
              <a:defRPr sz="12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Ubuntu Light"/>
              <a:buNone/>
              <a:defRPr sz="12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00"/>
              <a:buFont typeface="Ubuntu Light"/>
              <a:buNone/>
              <a:defRPr sz="11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00"/>
              <a:buFont typeface="Ubuntu Light"/>
              <a:buNone/>
              <a:defRPr sz="11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8pPr>
            <a:lvl9pPr marL="4114800" marR="0" lvl="8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Ubuntu Light"/>
              <a:buNone/>
              <a:defRPr sz="1000" b="0" i="0" u="none" strike="noStrike" cap="none">
                <a:solidFill>
                  <a:schemeClr val="lt2"/>
                </a:solidFill>
                <a:latin typeface="Ubuntu Light"/>
                <a:ea typeface="Ubuntu Light"/>
                <a:cs typeface="Ubuntu Light"/>
                <a:sym typeface="Ubuntu Light"/>
              </a:defRPr>
            </a:lvl9pPr>
          </a:lstStyle>
          <a:p>
            <a:pPr marL="0" indent="0" algn="ctr"/>
            <a:r>
              <a:rPr lang="fr-FR" sz="1800" b="1" dirty="0">
                <a:solidFill>
                  <a:srgbClr val="000000"/>
                </a:solidFill>
                <a:latin typeface="+mn-lt"/>
              </a:rPr>
              <a:t>2 mineures possibles </a:t>
            </a:r>
            <a:r>
              <a:rPr lang="fr-FR" sz="1800" dirty="0">
                <a:solidFill>
                  <a:srgbClr val="000000"/>
                </a:solidFill>
                <a:latin typeface="+mn-lt"/>
              </a:rPr>
              <a:t>(12 ECTS)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6694CE2C-5816-49E1-ADD3-480A263620F6}"/>
              </a:ext>
            </a:extLst>
          </p:cNvPr>
          <p:cNvSpPr txBox="1"/>
          <p:nvPr/>
        </p:nvSpPr>
        <p:spPr>
          <a:xfrm>
            <a:off x="9543029" y="2020775"/>
            <a:ext cx="2151955" cy="2436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Arial"/>
              </a:rPr>
              <a:t>Médicaments</a:t>
            </a:r>
          </a:p>
          <a:p>
            <a:pPr marL="228600" marR="0" lvl="0" indent="-228600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Arial"/>
              </a:rPr>
              <a:t>Biostatistiques</a:t>
            </a:r>
          </a:p>
          <a:p>
            <a:pPr marL="228600" marR="0" lvl="0" indent="-228600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Arial"/>
              </a:rPr>
              <a:t>Anatomie</a:t>
            </a:r>
          </a:p>
          <a:p>
            <a:pPr marL="228600" marR="0" lvl="0" indent="-228600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Arial"/>
              </a:rPr>
              <a:t>Biophysique</a:t>
            </a:r>
          </a:p>
          <a:p>
            <a:pPr marL="228600" marR="0" lvl="0" indent="-228600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fr-FR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sym typeface="Arial"/>
            </a:endParaRPr>
          </a:p>
          <a:p>
            <a:pPr marL="0" marR="0" lvl="0" indent="0" algn="l" defTabSz="91435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dirty="0">
                <a:sym typeface="Arial"/>
              </a:rPr>
              <a:t>+ </a:t>
            </a:r>
            <a:r>
              <a:rPr kumimoji="0" lang="fr-FR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Arial"/>
              </a:rPr>
              <a:t>UE Spécifique par filière </a:t>
            </a:r>
            <a:r>
              <a:rPr kumimoji="0" lang="fr-FR" sz="160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Arial"/>
              </a:rPr>
              <a:t>(UE méd, UE </a:t>
            </a:r>
            <a:r>
              <a:rPr kumimoji="0" lang="fr-FR" sz="1600" i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sym typeface="Arial"/>
              </a:rPr>
              <a:t>odonto</a:t>
            </a:r>
            <a:r>
              <a:rPr lang="fr-FR" sz="1600" i="1" dirty="0">
                <a:sym typeface="Arial"/>
              </a:rPr>
              <a:t>, UE kiné …)</a:t>
            </a:r>
            <a:endParaRPr kumimoji="0" lang="fr-FR" sz="160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sym typeface="Arial"/>
            </a:endParaRPr>
          </a:p>
        </p:txBody>
      </p: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0BBBD307-CF30-442C-A437-089C459BD5CB}"/>
              </a:ext>
            </a:extLst>
          </p:cNvPr>
          <p:cNvCxnSpPr/>
          <p:nvPr/>
        </p:nvCxnSpPr>
        <p:spPr>
          <a:xfrm>
            <a:off x="9226614" y="1857708"/>
            <a:ext cx="0" cy="24669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7E8EF3A2-D710-4315-B092-5E0A7775BFA4}"/>
              </a:ext>
            </a:extLst>
          </p:cNvPr>
          <p:cNvSpPr txBox="1"/>
          <p:nvPr/>
        </p:nvSpPr>
        <p:spPr>
          <a:xfrm>
            <a:off x="6895107" y="1567847"/>
            <a:ext cx="179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1</a:t>
            </a:r>
            <a:r>
              <a:rPr lang="fr-FR" b="1" baseline="30000" dirty="0"/>
              <a:t>er</a:t>
            </a:r>
            <a:r>
              <a:rPr lang="fr-FR" b="1" dirty="0"/>
              <a:t> Semestre </a:t>
            </a:r>
            <a:r>
              <a:rPr lang="fr-FR" dirty="0"/>
              <a:t>(S1)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E9488EAA-37F8-4969-8D1E-45BCA54DF155}"/>
              </a:ext>
            </a:extLst>
          </p:cNvPr>
          <p:cNvSpPr txBox="1"/>
          <p:nvPr/>
        </p:nvSpPr>
        <p:spPr>
          <a:xfrm>
            <a:off x="9378226" y="1545740"/>
            <a:ext cx="218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2</a:t>
            </a:r>
            <a:r>
              <a:rPr lang="fr-FR" b="1" baseline="30000" dirty="0"/>
              <a:t>ème</a:t>
            </a:r>
            <a:r>
              <a:rPr lang="fr-FR" b="1" dirty="0"/>
              <a:t> Semestre </a:t>
            </a:r>
            <a:r>
              <a:rPr lang="fr-FR" dirty="0"/>
              <a:t>(S2)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D596D415-2EBB-4BAC-A796-179D9224DA03}"/>
              </a:ext>
            </a:extLst>
          </p:cNvPr>
          <p:cNvSpPr txBox="1"/>
          <p:nvPr/>
        </p:nvSpPr>
        <p:spPr>
          <a:xfrm>
            <a:off x="6378204" y="5040178"/>
            <a:ext cx="2824505" cy="1631216"/>
          </a:xfrm>
          <a:prstGeom prst="rect">
            <a:avLst/>
          </a:prstGeom>
          <a:noFill/>
        </p:spPr>
        <p:txBody>
          <a:bodyPr wrap="square" numCol="1" spcCol="360000" rtlCol="0">
            <a:spAutoFit/>
          </a:bodyPr>
          <a:lstStyle/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fr-F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Biologie, Physique, Chimie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fr-F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Santé des populations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fr-F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Droit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fr-F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Métiers du soin et du social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fr-F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Rééducation et Réadaptation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41A8961F-F2E3-4525-A33C-F7E65A973AB6}"/>
              </a:ext>
            </a:extLst>
          </p:cNvPr>
          <p:cNvSpPr txBox="1"/>
          <p:nvPr/>
        </p:nvSpPr>
        <p:spPr>
          <a:xfrm>
            <a:off x="9543029" y="4976736"/>
            <a:ext cx="2824505" cy="1733808"/>
          </a:xfrm>
          <a:prstGeom prst="rect">
            <a:avLst/>
          </a:prstGeom>
          <a:noFill/>
        </p:spPr>
        <p:txBody>
          <a:bodyPr wrap="square" numCol="1" spcCol="360000" rtlCol="0">
            <a:spAutoFit/>
          </a:bodyPr>
          <a:lstStyle/>
          <a:p>
            <a:pPr marL="228600" indent="-228600">
              <a:spcAft>
                <a:spcPts val="800"/>
              </a:spcAft>
              <a:buFont typeface="+mj-lt"/>
              <a:buAutoNum type="arabicPeriod" startAt="6"/>
            </a:pPr>
            <a:r>
              <a:rPr lang="fr-F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Economie et Gestion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 startAt="6"/>
            </a:pPr>
            <a:r>
              <a:rPr lang="fr-F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Recherche en santé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 startAt="6"/>
            </a:pPr>
            <a:r>
              <a:rPr lang="fr-F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Math-Physique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 startAt="6"/>
            </a:pPr>
            <a:r>
              <a:rPr lang="fr-F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Sciences psycho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 startAt="6"/>
            </a:pPr>
            <a:r>
              <a:rPr lang="fr-F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Sport santé</a:t>
            </a:r>
          </a:p>
        </p:txBody>
      </p:sp>
    </p:spTree>
    <p:extLst>
      <p:ext uri="{BB962C8B-B14F-4D97-AF65-F5344CB8AC3E}">
        <p14:creationId xmlns:p14="http://schemas.microsoft.com/office/powerpoint/2010/main" val="3238707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1000</Words>
  <Application>Microsoft Office PowerPoint</Application>
  <PresentationFormat>Grand écran</PresentationFormat>
  <Paragraphs>246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Ubuntu</vt:lpstr>
      <vt:lpstr>Ubuntu Light</vt:lpstr>
      <vt:lpstr>Wingdings</vt:lpstr>
      <vt:lpstr>Thème Office</vt:lpstr>
      <vt:lpstr>Réforme des études de santé : PASS et LAS</vt:lpstr>
      <vt:lpstr>Nous allons vous présenter : </vt:lpstr>
      <vt:lpstr>PASS et LAS : deux moyens différents d’accéder aux filières « MMOPK »</vt:lpstr>
      <vt:lpstr>Le PASS = parcours d’accès santé spécifique</vt:lpstr>
      <vt:lpstr>Classement à la fin de l’année de PASS</vt:lpstr>
      <vt:lpstr>La LAS = Licence accès santé</vt:lpstr>
      <vt:lpstr>À la fin de la première année de LAS</vt:lpstr>
      <vt:lpstr>Les universités à Paris </vt:lpstr>
      <vt:lpstr>Présentation PowerPoint</vt:lpstr>
      <vt:lpstr>Le déroulement de l’année de PASS </vt:lpstr>
      <vt:lpstr>Les places en 2ème année accordées à la fin de la PASS  en 2020-2021</vt:lpstr>
      <vt:lpstr>Présentation PowerPoint</vt:lpstr>
      <vt:lpstr>La mineure santé en LAS à Paris : </vt:lpstr>
      <vt:lpstr>Merci pour votre attention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Réforme des études de santé : PASS et LAS</dc:title>
  <dc:creator>Tess NOBLET</dc:creator>
  <cp:lastModifiedBy>Tess NOBLET</cp:lastModifiedBy>
  <cp:revision>99</cp:revision>
  <dcterms:created xsi:type="dcterms:W3CDTF">2021-09-11T18:25:21Z</dcterms:created>
  <dcterms:modified xsi:type="dcterms:W3CDTF">2021-09-12T16:30:25Z</dcterms:modified>
</cp:coreProperties>
</file>